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67" r:id="rId3"/>
    <p:sldId id="261" r:id="rId4"/>
    <p:sldId id="260" r:id="rId5"/>
    <p:sldId id="266" r:id="rId6"/>
    <p:sldId id="282" r:id="rId7"/>
    <p:sldId id="277" r:id="rId8"/>
    <p:sldId id="285" r:id="rId9"/>
    <p:sldId id="284" r:id="rId10"/>
    <p:sldId id="286" r:id="rId11"/>
    <p:sldId id="287" r:id="rId12"/>
    <p:sldId id="278" r:id="rId13"/>
    <p:sldId id="272" r:id="rId14"/>
    <p:sldId id="288" r:id="rId15"/>
    <p:sldId id="289" r:id="rId16"/>
    <p:sldId id="290" r:id="rId17"/>
    <p:sldId id="283" r:id="rId18"/>
    <p:sldId id="268" r:id="rId19"/>
    <p:sldId id="271" r:id="rId20"/>
    <p:sldId id="258" r:id="rId21"/>
    <p:sldId id="274" r:id="rId22"/>
    <p:sldId id="275" r:id="rId23"/>
    <p:sldId id="276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620"/>
    <p:restoredTop sz="94660"/>
  </p:normalViewPr>
  <p:slideViewPr>
    <p:cSldViewPr snapToObjects="1">
      <p:cViewPr>
        <p:scale>
          <a:sx n="89" d="100"/>
          <a:sy n="89" d="100"/>
        </p:scale>
        <p:origin x="-120" y="-3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138A2-02DE-0B48-BD3E-1190A837049D}" type="datetimeFigureOut">
              <a:rPr lang="en-US" smtClean="0"/>
              <a:pPr/>
              <a:t>6/25/2010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7B7B0-37D0-6746-A264-0BE48F7EF2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138A2-02DE-0B48-BD3E-1190A837049D}" type="datetimeFigureOut">
              <a:rPr lang="en-US" smtClean="0"/>
              <a:pPr/>
              <a:t>6/25/2010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7B7B0-37D0-6746-A264-0BE48F7EF2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138A2-02DE-0B48-BD3E-1190A837049D}" type="datetimeFigureOut">
              <a:rPr lang="en-US" smtClean="0"/>
              <a:pPr/>
              <a:t>6/25/2010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7B7B0-37D0-6746-A264-0BE48F7EF2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138A2-02DE-0B48-BD3E-1190A837049D}" type="datetimeFigureOut">
              <a:rPr lang="en-US" smtClean="0"/>
              <a:pPr/>
              <a:t>6/25/2010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7B7B0-37D0-6746-A264-0BE48F7EF2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138A2-02DE-0B48-BD3E-1190A837049D}" type="datetimeFigureOut">
              <a:rPr lang="en-US" smtClean="0"/>
              <a:pPr/>
              <a:t>6/25/2010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7B7B0-37D0-6746-A264-0BE48F7EF2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138A2-02DE-0B48-BD3E-1190A837049D}" type="datetimeFigureOut">
              <a:rPr lang="en-US" smtClean="0"/>
              <a:pPr/>
              <a:t>6/25/2010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7B7B0-37D0-6746-A264-0BE48F7EF2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138A2-02DE-0B48-BD3E-1190A837049D}" type="datetimeFigureOut">
              <a:rPr lang="en-US" smtClean="0"/>
              <a:pPr/>
              <a:t>6/25/2010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7B7B0-37D0-6746-A264-0BE48F7EF2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138A2-02DE-0B48-BD3E-1190A837049D}" type="datetimeFigureOut">
              <a:rPr lang="en-US" smtClean="0"/>
              <a:pPr/>
              <a:t>6/25/2010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7B7B0-37D0-6746-A264-0BE48F7EF2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138A2-02DE-0B48-BD3E-1190A837049D}" type="datetimeFigureOut">
              <a:rPr lang="en-US" smtClean="0"/>
              <a:pPr/>
              <a:t>6/25/2010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7B7B0-37D0-6746-A264-0BE48F7EF2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138A2-02DE-0B48-BD3E-1190A837049D}" type="datetimeFigureOut">
              <a:rPr lang="en-US" smtClean="0"/>
              <a:pPr/>
              <a:t>6/25/2010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7B7B0-37D0-6746-A264-0BE48F7EF2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138A2-02DE-0B48-BD3E-1190A837049D}" type="datetimeFigureOut">
              <a:rPr lang="en-US" smtClean="0"/>
              <a:pPr/>
              <a:t>6/25/2010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7B7B0-37D0-6746-A264-0BE48F7EF2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138A2-02DE-0B48-BD3E-1190A837049D}" type="datetimeFigureOut">
              <a:rPr lang="en-US" smtClean="0"/>
              <a:pPr/>
              <a:t>6/25/2010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7B7B0-37D0-6746-A264-0BE48F7EF23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9.png"/><Relationship Id="rId7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12.png"/><Relationship Id="rId9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371600"/>
            <a:ext cx="8839200" cy="27813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Secure Cooperative Sharing of </a:t>
            </a:r>
            <a:br>
              <a:rPr lang="en-US" sz="3600" dirty="0" smtClean="0"/>
            </a:br>
            <a:r>
              <a:rPr lang="en-US" sz="3600" dirty="0" smtClean="0"/>
              <a:t>JavaScript, Browser, and Physical Resources</a:t>
            </a:r>
            <a:endParaRPr lang="en-US" sz="36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-304800" y="3695700"/>
            <a:ext cx="8839200" cy="1752600"/>
          </a:xfrm>
        </p:spPr>
        <p:txBody>
          <a:bodyPr>
            <a:normAutofit/>
          </a:bodyPr>
          <a:lstStyle/>
          <a:p>
            <a:pPr algn="r"/>
            <a:r>
              <a:rPr lang="en-US" sz="2800" dirty="0" smtClean="0"/>
              <a:t>Benjamin </a:t>
            </a:r>
            <a:r>
              <a:rPr lang="en-US" sz="2800" dirty="0" err="1" smtClean="0"/>
              <a:t>Livshits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4457700"/>
            <a:ext cx="2342247" cy="533400"/>
          </a:xfrm>
          <a:prstGeom prst="rect">
            <a:avLst/>
          </a:prstGeom>
        </p:spPr>
      </p:pic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1524000" y="4533900"/>
            <a:ext cx="3733800" cy="1905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D2DB9"/>
                </a:solidFill>
                <a:effectLst/>
                <a:uLnTx/>
                <a:uFillTx/>
                <a:latin typeface="Times"/>
                <a:ea typeface="ＭＳ Ｐゴシック" pitchFamily="-65" charset="-128"/>
                <a:cs typeface="Times"/>
              </a:rPr>
              <a:t>UC Berkeley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"/>
              <a:ea typeface="ＭＳ Ｐゴシック" pitchFamily="-65" charset="-128"/>
              <a:cs typeface="Times"/>
            </a:endParaRPr>
          </a:p>
        </p:txBody>
      </p:sp>
      <p:sp>
        <p:nvSpPr>
          <p:cNvPr id="14" name="Subtitle 5"/>
          <p:cNvSpPr txBox="1">
            <a:spLocks/>
          </p:cNvSpPr>
          <p:nvPr/>
        </p:nvSpPr>
        <p:spPr>
          <a:xfrm>
            <a:off x="-1447800" y="3695700"/>
            <a:ext cx="88392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Leo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Meyerovich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David Zhu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4229100"/>
            <a:ext cx="1028700" cy="1028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JS Sharing with Cross-Principal Advice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4114800"/>
            <a:ext cx="2819400" cy="609600"/>
          </a:xfrm>
          <a:prstGeom prst="rect">
            <a:avLst/>
          </a:prstGeom>
          <a:ln w="5715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function </a:t>
            </a:r>
            <a:r>
              <a:rPr lang="en-US" dirty="0" err="1" smtClean="0"/>
              <a:t>getData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57200" y="2286000"/>
            <a:ext cx="2819400" cy="609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Function.prototype</a:t>
            </a:r>
            <a:endParaRPr lang="en-US" dirty="0"/>
          </a:p>
        </p:txBody>
      </p:sp>
      <p:cxnSp>
        <p:nvCxnSpPr>
          <p:cNvPr id="9" name="Straight Arrow Connector 8"/>
          <p:cNvCxnSpPr>
            <a:stCxn id="6" idx="0"/>
            <a:endCxn id="7" idx="2"/>
          </p:cNvCxnSpPr>
          <p:nvPr/>
        </p:nvCxnSpPr>
        <p:spPr>
          <a:xfrm rot="5400000" flipH="1" flipV="1">
            <a:off x="1257300" y="3505200"/>
            <a:ext cx="12192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209800" y="3288268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__proto__</a:t>
            </a:r>
            <a:endParaRPr lang="en-US" dirty="0"/>
          </a:p>
        </p:txBody>
      </p:sp>
      <p:grpSp>
        <p:nvGrpSpPr>
          <p:cNvPr id="3" name="Group 47"/>
          <p:cNvGrpSpPr/>
          <p:nvPr/>
        </p:nvGrpSpPr>
        <p:grpSpPr>
          <a:xfrm>
            <a:off x="457994" y="4344194"/>
            <a:ext cx="1523206" cy="1523206"/>
            <a:chOff x="457994" y="4344194"/>
            <a:chExt cx="1523206" cy="1523206"/>
          </a:xfrm>
        </p:grpSpPr>
        <p:sp>
          <p:nvSpPr>
            <p:cNvPr id="12" name="Rectangle 11"/>
            <p:cNvSpPr/>
            <p:nvPr/>
          </p:nvSpPr>
          <p:spPr>
            <a:xfrm>
              <a:off x="457994" y="5257800"/>
              <a:ext cx="1142206" cy="6096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function proceed</a:t>
              </a:r>
              <a:endParaRPr lang="en-US" dirty="0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rot="16200000" flipH="1">
              <a:off x="-75009" y="4952603"/>
              <a:ext cx="1218406" cy="1588"/>
            </a:xfrm>
            <a:prstGeom prst="straightConnector1">
              <a:avLst/>
            </a:prstGeom>
            <a:ln w="2540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609600" y="4812268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2"/>
                  </a:solidFill>
                </a:rPr>
                <a:t>execute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1867694" y="5257800"/>
            <a:ext cx="1408906" cy="609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function </a:t>
            </a:r>
            <a:r>
              <a:rPr lang="en-US" dirty="0" err="1" smtClean="0"/>
              <a:t>defaultDeny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5486400" y="4114800"/>
            <a:ext cx="2819400" cy="609600"/>
          </a:xfrm>
          <a:prstGeom prst="rect">
            <a:avLst/>
          </a:prstGeom>
          <a:ln w="5715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rot="5400000">
            <a:off x="1791494" y="3924300"/>
            <a:ext cx="4495800" cy="1588"/>
          </a:xfrm>
          <a:prstGeom prst="line">
            <a:avLst/>
          </a:prstGeom>
          <a:ln w="762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0800000">
            <a:off x="3276600" y="4419600"/>
            <a:ext cx="2209800" cy="1588"/>
          </a:xfrm>
          <a:prstGeom prst="straightConnector1">
            <a:avLst/>
          </a:prstGeom>
          <a:ln>
            <a:solidFill>
              <a:srgbClr val="C0504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191000" y="2208073"/>
            <a:ext cx="1752600" cy="17543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C0504D"/>
                </a:solidFill>
              </a:rPr>
              <a:t>Messages</a:t>
            </a:r>
          </a:p>
          <a:p>
            <a:r>
              <a:rPr lang="en-US" dirty="0" smtClean="0">
                <a:solidFill>
                  <a:srgbClr val="C0504D"/>
                </a:solidFill>
              </a:rPr>
              <a:t>execute</a:t>
            </a:r>
          </a:p>
          <a:p>
            <a:r>
              <a:rPr lang="en-US" dirty="0" smtClean="0">
                <a:solidFill>
                  <a:srgbClr val="C0504D"/>
                </a:solidFill>
              </a:rPr>
              <a:t>set </a:t>
            </a:r>
            <a:r>
              <a:rPr lang="en-US" i="1" dirty="0" err="1" smtClean="0">
                <a:solidFill>
                  <a:srgbClr val="C0504D"/>
                </a:solidFill>
              </a:rPr>
              <a:t>fld</a:t>
            </a:r>
            <a:r>
              <a:rPr lang="en-US" i="1" dirty="0" smtClean="0">
                <a:solidFill>
                  <a:srgbClr val="C0504D"/>
                </a:solidFill>
              </a:rPr>
              <a:t> </a:t>
            </a:r>
            <a:r>
              <a:rPr lang="en-US" i="1" dirty="0" err="1" smtClean="0">
                <a:solidFill>
                  <a:srgbClr val="C0504D"/>
                </a:solidFill>
              </a:rPr>
              <a:t>val</a:t>
            </a:r>
            <a:r>
              <a:rPr lang="en-US" dirty="0" smtClean="0">
                <a:solidFill>
                  <a:srgbClr val="C0504D"/>
                </a:solidFill>
              </a:rPr>
              <a:t>  </a:t>
            </a:r>
          </a:p>
          <a:p>
            <a:r>
              <a:rPr lang="en-US" dirty="0" smtClean="0">
                <a:solidFill>
                  <a:srgbClr val="C0504D"/>
                </a:solidFill>
              </a:rPr>
              <a:t>get </a:t>
            </a:r>
            <a:r>
              <a:rPr lang="en-US" i="1" dirty="0" err="1" smtClean="0">
                <a:solidFill>
                  <a:srgbClr val="C0504D"/>
                </a:solidFill>
              </a:rPr>
              <a:t>fld</a:t>
            </a:r>
            <a:endParaRPr lang="en-US" dirty="0" smtClean="0">
              <a:solidFill>
                <a:srgbClr val="C0504D"/>
              </a:solidFill>
            </a:endParaRPr>
          </a:p>
          <a:p>
            <a:r>
              <a:rPr lang="en-US" dirty="0" err="1" smtClean="0">
                <a:solidFill>
                  <a:srgbClr val="C0504D"/>
                </a:solidFill>
              </a:rPr>
              <a:t>addField</a:t>
            </a:r>
            <a:r>
              <a:rPr lang="en-US" dirty="0" smtClean="0">
                <a:solidFill>
                  <a:srgbClr val="C0504D"/>
                </a:solidFill>
              </a:rPr>
              <a:t> </a:t>
            </a:r>
            <a:r>
              <a:rPr lang="en-US" i="1" dirty="0" err="1" smtClean="0">
                <a:solidFill>
                  <a:srgbClr val="C0504D"/>
                </a:solidFill>
              </a:rPr>
              <a:t>fld</a:t>
            </a:r>
            <a:r>
              <a:rPr lang="en-US" i="1" dirty="0" smtClean="0">
                <a:solidFill>
                  <a:srgbClr val="C0504D"/>
                </a:solidFill>
              </a:rPr>
              <a:t> </a:t>
            </a:r>
            <a:r>
              <a:rPr lang="en-US" i="1" dirty="0" err="1" smtClean="0">
                <a:solidFill>
                  <a:srgbClr val="C0504D"/>
                </a:solidFill>
              </a:rPr>
              <a:t>val</a:t>
            </a:r>
            <a:r>
              <a:rPr lang="en-US" dirty="0" smtClean="0">
                <a:solidFill>
                  <a:srgbClr val="C0504D"/>
                </a:solidFill>
              </a:rPr>
              <a:t/>
            </a:r>
            <a:br>
              <a:rPr lang="en-US" dirty="0" smtClean="0">
                <a:solidFill>
                  <a:srgbClr val="C0504D"/>
                </a:solidFill>
              </a:rPr>
            </a:br>
            <a:r>
              <a:rPr lang="en-US" dirty="0" err="1" smtClean="0">
                <a:solidFill>
                  <a:srgbClr val="C0504D"/>
                </a:solidFill>
              </a:rPr>
              <a:t>removeField</a:t>
            </a:r>
            <a:r>
              <a:rPr lang="en-US" dirty="0" smtClean="0">
                <a:solidFill>
                  <a:srgbClr val="C0504D"/>
                </a:solidFill>
              </a:rPr>
              <a:t> </a:t>
            </a:r>
            <a:r>
              <a:rPr lang="en-US" i="1" dirty="0" err="1" smtClean="0">
                <a:solidFill>
                  <a:srgbClr val="C0504D"/>
                </a:solidFill>
              </a:rPr>
              <a:t>fld</a:t>
            </a:r>
            <a:endParaRPr lang="en-US" dirty="0" smtClean="0">
              <a:solidFill>
                <a:srgbClr val="C0504D"/>
              </a:solidFill>
            </a:endParaRPr>
          </a:p>
          <a:p>
            <a:endParaRPr lang="en-US" dirty="0" smtClean="0">
              <a:solidFill>
                <a:srgbClr val="C0504D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371600" y="1472624"/>
            <a:ext cx="1066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Alice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324600" y="1472624"/>
            <a:ext cx="1066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504D"/>
                </a:solidFill>
              </a:rPr>
              <a:t>Bob</a:t>
            </a:r>
            <a:endParaRPr lang="en-US" sz="3200" dirty="0">
              <a:solidFill>
                <a:srgbClr val="C0504D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rot="16200000" flipH="1">
            <a:off x="2590402" y="4952603"/>
            <a:ext cx="1218406" cy="1588"/>
          </a:xfrm>
          <a:prstGeom prst="straightConnector1">
            <a:avLst/>
          </a:prstGeom>
          <a:ln w="25400" cap="flat" cmpd="sng" algn="ctr">
            <a:solidFill>
              <a:srgbClr val="FF0000">
                <a:alpha val="16000"/>
              </a:srgbClr>
            </a:solidFill>
            <a:prstDash val="sysDash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057400" y="4812268"/>
            <a:ext cx="735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set, …</a:t>
            </a:r>
            <a:endParaRPr lang="en-US" dirty="0">
              <a:solidFill>
                <a:schemeClr val="accent2"/>
              </a:solidFill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 rot="16200000" flipH="1">
            <a:off x="2666603" y="4951809"/>
            <a:ext cx="1218406" cy="1588"/>
          </a:xfrm>
          <a:prstGeom prst="straightConnector1">
            <a:avLst/>
          </a:prstGeom>
          <a:ln w="25400" cap="flat" cmpd="sng" algn="ctr">
            <a:solidFill>
              <a:srgbClr val="FF0000">
                <a:alpha val="16000"/>
              </a:srgbClr>
            </a:solidFill>
            <a:prstDash val="sysDash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rot="16200000" flipH="1">
            <a:off x="2514202" y="4951809"/>
            <a:ext cx="1218406" cy="1588"/>
          </a:xfrm>
          <a:prstGeom prst="straightConnector1">
            <a:avLst/>
          </a:prstGeom>
          <a:ln w="25400" cap="flat" cmpd="sng" algn="ctr">
            <a:solidFill>
              <a:srgbClr val="FF0000">
                <a:alpha val="16000"/>
              </a:srgbClr>
            </a:solidFill>
            <a:prstDash val="sysDash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457200" y="6096000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35" name="Group 34"/>
          <p:cNvGrpSpPr/>
          <p:nvPr/>
        </p:nvGrpSpPr>
        <p:grpSpPr>
          <a:xfrm>
            <a:off x="609600" y="4343400"/>
            <a:ext cx="1295400" cy="1218406"/>
            <a:chOff x="609600" y="4343400"/>
            <a:chExt cx="1295400" cy="1218406"/>
          </a:xfrm>
        </p:grpSpPr>
        <p:cxnSp>
          <p:nvCxnSpPr>
            <p:cNvPr id="47" name="Straight Arrow Connector 46"/>
            <p:cNvCxnSpPr/>
            <p:nvPr/>
          </p:nvCxnSpPr>
          <p:spPr>
            <a:xfrm rot="16200000" flipH="1">
              <a:off x="1191" y="4951809"/>
              <a:ext cx="1218406" cy="1588"/>
            </a:xfrm>
            <a:prstGeom prst="straightConnector1">
              <a:avLst/>
            </a:prstGeom>
            <a:ln w="2540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33"/>
            <p:cNvSpPr/>
            <p:nvPr/>
          </p:nvSpPr>
          <p:spPr>
            <a:xfrm>
              <a:off x="1309965" y="4812268"/>
              <a:ext cx="59503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chemeClr val="accent2"/>
                  </a:solidFill>
                </a:rPr>
                <a:t>, get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JS Sharing with Cross-Principal Advice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4114800"/>
            <a:ext cx="2819400" cy="609600"/>
          </a:xfrm>
          <a:prstGeom prst="rect">
            <a:avLst/>
          </a:prstGeom>
          <a:ln w="5715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function </a:t>
            </a:r>
            <a:r>
              <a:rPr lang="en-US" dirty="0" err="1" smtClean="0"/>
              <a:t>getData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57200" y="2286000"/>
            <a:ext cx="2819400" cy="609600"/>
          </a:xfrm>
          <a:prstGeom prst="rect">
            <a:avLst/>
          </a:prstGeom>
          <a:ln w="5715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Function.prototype</a:t>
            </a:r>
            <a:endParaRPr lang="en-US" dirty="0"/>
          </a:p>
        </p:txBody>
      </p:sp>
      <p:cxnSp>
        <p:nvCxnSpPr>
          <p:cNvPr id="9" name="Straight Arrow Connector 8"/>
          <p:cNvCxnSpPr>
            <a:stCxn id="6" idx="0"/>
            <a:endCxn id="7" idx="2"/>
          </p:cNvCxnSpPr>
          <p:nvPr/>
        </p:nvCxnSpPr>
        <p:spPr>
          <a:xfrm rot="5400000" flipH="1" flipV="1">
            <a:off x="1257300" y="3505200"/>
            <a:ext cx="1219200" cy="1588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209800" y="3288268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__proto__</a:t>
            </a:r>
            <a:endParaRPr lang="en-US" dirty="0"/>
          </a:p>
        </p:txBody>
      </p:sp>
      <p:grpSp>
        <p:nvGrpSpPr>
          <p:cNvPr id="3" name="Group 47"/>
          <p:cNvGrpSpPr/>
          <p:nvPr/>
        </p:nvGrpSpPr>
        <p:grpSpPr>
          <a:xfrm>
            <a:off x="457994" y="4344194"/>
            <a:ext cx="1523206" cy="1523206"/>
            <a:chOff x="457994" y="4344194"/>
            <a:chExt cx="1523206" cy="1523206"/>
          </a:xfrm>
        </p:grpSpPr>
        <p:sp>
          <p:nvSpPr>
            <p:cNvPr id="12" name="Rectangle 11"/>
            <p:cNvSpPr/>
            <p:nvPr/>
          </p:nvSpPr>
          <p:spPr>
            <a:xfrm>
              <a:off x="457994" y="5257800"/>
              <a:ext cx="1142206" cy="6096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function proceed</a:t>
              </a:r>
              <a:endParaRPr lang="en-US" dirty="0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rot="16200000" flipH="1">
              <a:off x="-75009" y="4952603"/>
              <a:ext cx="1218406" cy="1588"/>
            </a:xfrm>
            <a:prstGeom prst="straightConnector1">
              <a:avLst/>
            </a:prstGeom>
            <a:ln w="2540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609600" y="4812268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2"/>
                  </a:solidFill>
                </a:rPr>
                <a:t>execute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1867694" y="5257800"/>
            <a:ext cx="1408906" cy="609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function </a:t>
            </a:r>
            <a:r>
              <a:rPr lang="en-US" dirty="0" err="1" smtClean="0"/>
              <a:t>defaultDeny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5486400" y="4114800"/>
            <a:ext cx="2819400" cy="609600"/>
          </a:xfrm>
          <a:prstGeom prst="rect">
            <a:avLst/>
          </a:prstGeom>
          <a:ln w="5715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rot="5400000">
            <a:off x="1791494" y="3924300"/>
            <a:ext cx="4495800" cy="1588"/>
          </a:xfrm>
          <a:prstGeom prst="line">
            <a:avLst/>
          </a:prstGeom>
          <a:ln w="762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0800000">
            <a:off x="3276600" y="4419600"/>
            <a:ext cx="2209800" cy="1588"/>
          </a:xfrm>
          <a:prstGeom prst="straightConnector1">
            <a:avLst/>
          </a:prstGeom>
          <a:ln>
            <a:solidFill>
              <a:srgbClr val="C0504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191000" y="2208073"/>
            <a:ext cx="1752600" cy="17543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C0504D"/>
                </a:solidFill>
              </a:rPr>
              <a:t>Messages</a:t>
            </a:r>
          </a:p>
          <a:p>
            <a:r>
              <a:rPr lang="en-US" dirty="0" smtClean="0">
                <a:solidFill>
                  <a:srgbClr val="C0504D"/>
                </a:solidFill>
              </a:rPr>
              <a:t>execute</a:t>
            </a:r>
          </a:p>
          <a:p>
            <a:r>
              <a:rPr lang="en-US" dirty="0" smtClean="0">
                <a:solidFill>
                  <a:srgbClr val="C0504D"/>
                </a:solidFill>
              </a:rPr>
              <a:t>set </a:t>
            </a:r>
            <a:r>
              <a:rPr lang="en-US" i="1" dirty="0" err="1" smtClean="0">
                <a:solidFill>
                  <a:srgbClr val="C0504D"/>
                </a:solidFill>
              </a:rPr>
              <a:t>fld</a:t>
            </a:r>
            <a:r>
              <a:rPr lang="en-US" i="1" dirty="0" smtClean="0">
                <a:solidFill>
                  <a:srgbClr val="C0504D"/>
                </a:solidFill>
              </a:rPr>
              <a:t> </a:t>
            </a:r>
            <a:r>
              <a:rPr lang="en-US" i="1" dirty="0" err="1" smtClean="0">
                <a:solidFill>
                  <a:srgbClr val="C0504D"/>
                </a:solidFill>
              </a:rPr>
              <a:t>val</a:t>
            </a:r>
            <a:r>
              <a:rPr lang="en-US" dirty="0" smtClean="0">
                <a:solidFill>
                  <a:srgbClr val="C0504D"/>
                </a:solidFill>
              </a:rPr>
              <a:t>  </a:t>
            </a:r>
          </a:p>
          <a:p>
            <a:r>
              <a:rPr lang="en-US" dirty="0" smtClean="0">
                <a:solidFill>
                  <a:srgbClr val="C0504D"/>
                </a:solidFill>
              </a:rPr>
              <a:t>get </a:t>
            </a:r>
            <a:r>
              <a:rPr lang="en-US" i="1" dirty="0" err="1" smtClean="0">
                <a:solidFill>
                  <a:srgbClr val="C0504D"/>
                </a:solidFill>
              </a:rPr>
              <a:t>fld</a:t>
            </a:r>
            <a:endParaRPr lang="en-US" dirty="0" smtClean="0">
              <a:solidFill>
                <a:srgbClr val="C0504D"/>
              </a:solidFill>
            </a:endParaRPr>
          </a:p>
          <a:p>
            <a:r>
              <a:rPr lang="en-US" dirty="0" err="1" smtClean="0">
                <a:solidFill>
                  <a:srgbClr val="C0504D"/>
                </a:solidFill>
              </a:rPr>
              <a:t>addField</a:t>
            </a:r>
            <a:r>
              <a:rPr lang="en-US" dirty="0" smtClean="0">
                <a:solidFill>
                  <a:srgbClr val="C0504D"/>
                </a:solidFill>
              </a:rPr>
              <a:t> </a:t>
            </a:r>
            <a:r>
              <a:rPr lang="en-US" i="1" dirty="0" err="1" smtClean="0">
                <a:solidFill>
                  <a:srgbClr val="C0504D"/>
                </a:solidFill>
              </a:rPr>
              <a:t>fld</a:t>
            </a:r>
            <a:r>
              <a:rPr lang="en-US" i="1" dirty="0" smtClean="0">
                <a:solidFill>
                  <a:srgbClr val="C0504D"/>
                </a:solidFill>
              </a:rPr>
              <a:t> </a:t>
            </a:r>
            <a:r>
              <a:rPr lang="en-US" i="1" dirty="0" err="1" smtClean="0">
                <a:solidFill>
                  <a:srgbClr val="C0504D"/>
                </a:solidFill>
              </a:rPr>
              <a:t>val</a:t>
            </a:r>
            <a:r>
              <a:rPr lang="en-US" dirty="0" smtClean="0">
                <a:solidFill>
                  <a:srgbClr val="C0504D"/>
                </a:solidFill>
              </a:rPr>
              <a:t/>
            </a:r>
            <a:br>
              <a:rPr lang="en-US" dirty="0" smtClean="0">
                <a:solidFill>
                  <a:srgbClr val="C0504D"/>
                </a:solidFill>
              </a:rPr>
            </a:br>
            <a:r>
              <a:rPr lang="en-US" dirty="0" err="1" smtClean="0">
                <a:solidFill>
                  <a:srgbClr val="C0504D"/>
                </a:solidFill>
              </a:rPr>
              <a:t>removeField</a:t>
            </a:r>
            <a:r>
              <a:rPr lang="en-US" dirty="0" smtClean="0">
                <a:solidFill>
                  <a:srgbClr val="C0504D"/>
                </a:solidFill>
              </a:rPr>
              <a:t> </a:t>
            </a:r>
            <a:r>
              <a:rPr lang="en-US" i="1" dirty="0" err="1" smtClean="0">
                <a:solidFill>
                  <a:srgbClr val="C0504D"/>
                </a:solidFill>
              </a:rPr>
              <a:t>fld</a:t>
            </a:r>
            <a:endParaRPr lang="en-US" dirty="0" smtClean="0">
              <a:solidFill>
                <a:srgbClr val="C0504D"/>
              </a:solidFill>
            </a:endParaRPr>
          </a:p>
          <a:p>
            <a:endParaRPr lang="en-US" dirty="0" smtClean="0">
              <a:solidFill>
                <a:srgbClr val="C0504D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371600" y="1472624"/>
            <a:ext cx="1066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Alice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324600" y="1472624"/>
            <a:ext cx="1066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504D"/>
                </a:solidFill>
              </a:rPr>
              <a:t>Bob</a:t>
            </a:r>
            <a:endParaRPr lang="en-US" sz="3200" dirty="0">
              <a:solidFill>
                <a:srgbClr val="C0504D"/>
              </a:solidFill>
            </a:endParaRPr>
          </a:p>
        </p:txBody>
      </p:sp>
      <p:grpSp>
        <p:nvGrpSpPr>
          <p:cNvPr id="4" name="Group 48"/>
          <p:cNvGrpSpPr/>
          <p:nvPr/>
        </p:nvGrpSpPr>
        <p:grpSpPr>
          <a:xfrm>
            <a:off x="76200" y="2907268"/>
            <a:ext cx="3895004" cy="2655332"/>
            <a:chOff x="76200" y="2907268"/>
            <a:chExt cx="3895004" cy="2655332"/>
          </a:xfrm>
        </p:grpSpPr>
        <p:cxnSp>
          <p:nvCxnSpPr>
            <p:cNvPr id="24" name="Straight Arrow Connector 23"/>
            <p:cNvCxnSpPr/>
            <p:nvPr/>
          </p:nvCxnSpPr>
          <p:spPr>
            <a:xfrm rot="16200000" flipH="1">
              <a:off x="463035" y="3968233"/>
              <a:ext cx="2274332" cy="914402"/>
            </a:xfrm>
            <a:prstGeom prst="curvedConnector3">
              <a:avLst>
                <a:gd name="adj1" fmla="val 50000"/>
              </a:avLst>
            </a:prstGeom>
            <a:ln w="25400" cap="flat" cmpd="sng" algn="ctr">
              <a:solidFill>
                <a:srgbClr val="FF0000">
                  <a:alpha val="16000"/>
                </a:srgbClr>
              </a:solidFill>
              <a:prstDash val="sysDash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3"/>
            <p:cNvCxnSpPr/>
            <p:nvPr/>
          </p:nvCxnSpPr>
          <p:spPr>
            <a:xfrm rot="16200000" flipH="1">
              <a:off x="234435" y="3739632"/>
              <a:ext cx="2274331" cy="1371601"/>
            </a:xfrm>
            <a:prstGeom prst="curvedConnector3">
              <a:avLst>
                <a:gd name="adj1" fmla="val 50000"/>
              </a:avLst>
            </a:prstGeom>
            <a:ln w="25400" cap="flat" cmpd="sng" algn="ctr">
              <a:solidFill>
                <a:srgbClr val="FF0000">
                  <a:alpha val="16000"/>
                </a:srgbClr>
              </a:solidFill>
              <a:prstDash val="sysDash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76200" y="2907268"/>
              <a:ext cx="38950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2"/>
                  </a:solidFill>
                </a:rPr>
                <a:t>execute, set, get, </a:t>
              </a:r>
              <a:r>
                <a:rPr lang="en-US" dirty="0" err="1" smtClean="0">
                  <a:solidFill>
                    <a:schemeClr val="accent2"/>
                  </a:solidFill>
                </a:rPr>
                <a:t>addField</a:t>
              </a:r>
              <a:r>
                <a:rPr lang="en-US" dirty="0" smtClean="0">
                  <a:solidFill>
                    <a:schemeClr val="accent2"/>
                  </a:solidFill>
                </a:rPr>
                <a:t>, </a:t>
              </a:r>
              <a:r>
                <a:rPr lang="en-US" dirty="0" err="1" smtClean="0">
                  <a:solidFill>
                    <a:schemeClr val="accent2"/>
                  </a:solidFill>
                </a:rPr>
                <a:t>removeField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  <p:cxnSp>
          <p:nvCxnSpPr>
            <p:cNvPr id="36" name="Straight Arrow Connector 23"/>
            <p:cNvCxnSpPr/>
            <p:nvPr/>
          </p:nvCxnSpPr>
          <p:spPr>
            <a:xfrm rot="16200000" flipH="1">
              <a:off x="653535" y="4158733"/>
              <a:ext cx="2274332" cy="533402"/>
            </a:xfrm>
            <a:prstGeom prst="curvedConnector3">
              <a:avLst>
                <a:gd name="adj1" fmla="val 50000"/>
              </a:avLst>
            </a:prstGeom>
            <a:ln w="25400" cap="flat" cmpd="sng" algn="ctr">
              <a:solidFill>
                <a:srgbClr val="FF0000">
                  <a:alpha val="16000"/>
                </a:srgbClr>
              </a:solidFill>
              <a:prstDash val="sysDash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23"/>
            <p:cNvCxnSpPr/>
            <p:nvPr/>
          </p:nvCxnSpPr>
          <p:spPr>
            <a:xfrm rot="5400000">
              <a:off x="1002270" y="4343402"/>
              <a:ext cx="2262664" cy="152397"/>
            </a:xfrm>
            <a:prstGeom prst="curvedConnector3">
              <a:avLst>
                <a:gd name="adj1" fmla="val 50000"/>
              </a:avLst>
            </a:prstGeom>
            <a:ln w="25400" cap="flat" cmpd="sng" algn="ctr">
              <a:solidFill>
                <a:srgbClr val="FF0000">
                  <a:alpha val="16000"/>
                </a:srgbClr>
              </a:solidFill>
              <a:prstDash val="sysDash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23"/>
            <p:cNvCxnSpPr/>
            <p:nvPr/>
          </p:nvCxnSpPr>
          <p:spPr>
            <a:xfrm rot="5400000">
              <a:off x="1346069" y="3987933"/>
              <a:ext cx="2286000" cy="863334"/>
            </a:xfrm>
            <a:prstGeom prst="curvedConnector3">
              <a:avLst>
                <a:gd name="adj1" fmla="val 50000"/>
              </a:avLst>
            </a:prstGeom>
            <a:ln w="25400" cap="flat" cmpd="sng" algn="ctr">
              <a:solidFill>
                <a:srgbClr val="FF0000">
                  <a:alpha val="16000"/>
                </a:srgbClr>
              </a:solidFill>
              <a:prstDash val="sysDash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9"/>
          <p:cNvGrpSpPr/>
          <p:nvPr/>
        </p:nvGrpSpPr>
        <p:grpSpPr>
          <a:xfrm>
            <a:off x="2057400" y="4343400"/>
            <a:ext cx="1219200" cy="1219200"/>
            <a:chOff x="2057400" y="4343400"/>
            <a:chExt cx="1219200" cy="1219200"/>
          </a:xfrm>
        </p:grpSpPr>
        <p:cxnSp>
          <p:nvCxnSpPr>
            <p:cNvPr id="22" name="Straight Arrow Connector 21"/>
            <p:cNvCxnSpPr/>
            <p:nvPr/>
          </p:nvCxnSpPr>
          <p:spPr>
            <a:xfrm rot="16200000" flipH="1">
              <a:off x="2590402" y="4952603"/>
              <a:ext cx="1218406" cy="1588"/>
            </a:xfrm>
            <a:prstGeom prst="straightConnector1">
              <a:avLst/>
            </a:prstGeom>
            <a:ln w="25400" cap="flat" cmpd="sng" algn="ctr">
              <a:solidFill>
                <a:srgbClr val="FF0000">
                  <a:alpha val="16000"/>
                </a:srgbClr>
              </a:solidFill>
              <a:prstDash val="sysDash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2057400" y="4812268"/>
              <a:ext cx="7350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2"/>
                  </a:solidFill>
                </a:rPr>
                <a:t>set, …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  <p:cxnSp>
          <p:nvCxnSpPr>
            <p:cNvPr id="45" name="Straight Arrow Connector 44"/>
            <p:cNvCxnSpPr/>
            <p:nvPr/>
          </p:nvCxnSpPr>
          <p:spPr>
            <a:xfrm rot="16200000" flipH="1">
              <a:off x="2666603" y="4951809"/>
              <a:ext cx="1218406" cy="1588"/>
            </a:xfrm>
            <a:prstGeom prst="straightConnector1">
              <a:avLst/>
            </a:prstGeom>
            <a:ln w="25400" cap="flat" cmpd="sng" algn="ctr">
              <a:solidFill>
                <a:srgbClr val="FF0000">
                  <a:alpha val="16000"/>
                </a:srgbClr>
              </a:solidFill>
              <a:prstDash val="sysDash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 rot="16200000" flipH="1">
              <a:off x="2514202" y="4951809"/>
              <a:ext cx="1218406" cy="1588"/>
            </a:xfrm>
            <a:prstGeom prst="straightConnector1">
              <a:avLst/>
            </a:prstGeom>
            <a:ln w="25400" cap="flat" cmpd="sng" algn="ctr">
              <a:solidFill>
                <a:srgbClr val="FF0000">
                  <a:alpha val="16000"/>
                </a:srgbClr>
              </a:solidFill>
              <a:prstDash val="sysDash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TextBox 50"/>
          <p:cNvSpPr txBox="1"/>
          <p:nvPr/>
        </p:nvSpPr>
        <p:spPr>
          <a:xfrm>
            <a:off x="457200" y="6096000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34" name="Group 33"/>
          <p:cNvGrpSpPr/>
          <p:nvPr/>
        </p:nvGrpSpPr>
        <p:grpSpPr>
          <a:xfrm>
            <a:off x="609600" y="4343400"/>
            <a:ext cx="1295400" cy="1218406"/>
            <a:chOff x="609600" y="4343400"/>
            <a:chExt cx="1295400" cy="1218406"/>
          </a:xfrm>
        </p:grpSpPr>
        <p:cxnSp>
          <p:nvCxnSpPr>
            <p:cNvPr id="35" name="Straight Arrow Connector 34"/>
            <p:cNvCxnSpPr/>
            <p:nvPr/>
          </p:nvCxnSpPr>
          <p:spPr>
            <a:xfrm rot="16200000" flipH="1">
              <a:off x="1191" y="4951809"/>
              <a:ext cx="1218406" cy="1588"/>
            </a:xfrm>
            <a:prstGeom prst="straightConnector1">
              <a:avLst/>
            </a:prstGeom>
            <a:ln w="2540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 36"/>
            <p:cNvSpPr/>
            <p:nvPr/>
          </p:nvSpPr>
          <p:spPr>
            <a:xfrm>
              <a:off x="1309965" y="4812268"/>
              <a:ext cx="59503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chemeClr val="accent2"/>
                  </a:solidFill>
                </a:rPr>
                <a:t>, get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</p:grpSp>
      <p:cxnSp>
        <p:nvCxnSpPr>
          <p:cNvPr id="40" name="Straight Connector 39"/>
          <p:cNvCxnSpPr/>
          <p:nvPr/>
        </p:nvCxnSpPr>
        <p:spPr>
          <a:xfrm rot="10800000">
            <a:off x="4419600" y="5181600"/>
            <a:ext cx="4191000" cy="1588"/>
          </a:xfrm>
          <a:prstGeom prst="line">
            <a:avLst/>
          </a:prstGeom>
          <a:ln w="762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0" name="Group 59"/>
          <p:cNvGrpSpPr/>
          <p:nvPr/>
        </p:nvGrpSpPr>
        <p:grpSpPr>
          <a:xfrm>
            <a:off x="4648200" y="5358824"/>
            <a:ext cx="3124200" cy="596443"/>
            <a:chOff x="4648200" y="5358824"/>
            <a:chExt cx="3124200" cy="596443"/>
          </a:xfrm>
        </p:grpSpPr>
        <p:sp>
          <p:nvSpPr>
            <p:cNvPr id="38" name="TextBox 37"/>
            <p:cNvSpPr txBox="1"/>
            <p:nvPr/>
          </p:nvSpPr>
          <p:spPr>
            <a:xfrm>
              <a:off x="5715000" y="5358824"/>
              <a:ext cx="20574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008000"/>
                  </a:solidFill>
                </a:rPr>
                <a:t>Cornelia</a:t>
              </a:r>
              <a:endParaRPr lang="en-US" sz="3200" dirty="0">
                <a:solidFill>
                  <a:srgbClr val="008000"/>
                </a:solidFill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648200" y="5410200"/>
              <a:ext cx="914400" cy="545067"/>
            </a:xfrm>
            <a:prstGeom prst="rect">
              <a:avLst/>
            </a:prstGeom>
            <a:ln w="5715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2514600" y="1600200"/>
            <a:ext cx="1373189" cy="404635"/>
            <a:chOff x="2514600" y="1600200"/>
            <a:chExt cx="1373189" cy="404635"/>
          </a:xfrm>
        </p:grpSpPr>
        <p:grpSp>
          <p:nvGrpSpPr>
            <p:cNvPr id="57" name="Group 56"/>
            <p:cNvGrpSpPr/>
            <p:nvPr/>
          </p:nvGrpSpPr>
          <p:grpSpPr>
            <a:xfrm>
              <a:off x="2514600" y="1600201"/>
              <a:ext cx="457727" cy="404634"/>
              <a:chOff x="2590272" y="1600201"/>
              <a:chExt cx="457727" cy="404634"/>
            </a:xfrm>
          </p:grpSpPr>
          <p:cxnSp>
            <p:nvCxnSpPr>
              <p:cNvPr id="44" name="Straight Arrow Connector 43"/>
              <p:cNvCxnSpPr/>
              <p:nvPr/>
            </p:nvCxnSpPr>
            <p:spPr>
              <a:xfrm rot="16200000" flipH="1">
                <a:off x="2388219" y="1802254"/>
                <a:ext cx="404634" cy="527"/>
              </a:xfrm>
              <a:prstGeom prst="straightConnector1">
                <a:avLst/>
              </a:prstGeom>
              <a:ln w="25400" cap="flat" cmpd="sng" algn="ctr">
                <a:solidFill>
                  <a:srgbClr val="008000"/>
                </a:solidFill>
                <a:prstDash val="sysDash"/>
                <a:round/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/>
              <p:cNvCxnSpPr/>
              <p:nvPr/>
            </p:nvCxnSpPr>
            <p:spPr>
              <a:xfrm rot="16200000" flipH="1">
                <a:off x="2541147" y="1802254"/>
                <a:ext cx="404634" cy="527"/>
              </a:xfrm>
              <a:prstGeom prst="straightConnector1">
                <a:avLst/>
              </a:prstGeom>
              <a:ln w="25400" cap="flat" cmpd="sng" algn="ctr">
                <a:solidFill>
                  <a:srgbClr val="008000"/>
                </a:solidFill>
                <a:prstDash val="sysDash"/>
                <a:round/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Arrow Connector 53"/>
              <p:cNvCxnSpPr/>
              <p:nvPr/>
            </p:nvCxnSpPr>
            <p:spPr>
              <a:xfrm rot="16200000" flipH="1">
                <a:off x="2693019" y="1802254"/>
                <a:ext cx="404634" cy="527"/>
              </a:xfrm>
              <a:prstGeom prst="straightConnector1">
                <a:avLst/>
              </a:prstGeom>
              <a:ln w="25400" cap="flat" cmpd="sng" algn="ctr">
                <a:solidFill>
                  <a:srgbClr val="008000"/>
                </a:solidFill>
                <a:prstDash val="sysDash"/>
                <a:round/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Arrow Connector 54"/>
              <p:cNvCxnSpPr/>
              <p:nvPr/>
            </p:nvCxnSpPr>
            <p:spPr>
              <a:xfrm rot="16200000" flipH="1">
                <a:off x="2845419" y="1802254"/>
                <a:ext cx="404634" cy="527"/>
              </a:xfrm>
              <a:prstGeom prst="straightConnector1">
                <a:avLst/>
              </a:prstGeom>
              <a:ln w="25400" cap="flat" cmpd="sng" algn="ctr">
                <a:solidFill>
                  <a:srgbClr val="008000"/>
                </a:solidFill>
                <a:prstDash val="sysDash"/>
                <a:round/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TextBox 57"/>
            <p:cNvSpPr txBox="1"/>
            <p:nvPr/>
          </p:nvSpPr>
          <p:spPr>
            <a:xfrm>
              <a:off x="3048000" y="1600200"/>
              <a:ext cx="8397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8000"/>
                  </a:solidFill>
                </a:rPr>
                <a:t>set, … </a:t>
              </a:r>
              <a:endParaRPr lang="en-US" dirty="0">
                <a:solidFill>
                  <a:srgbClr val="008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33400" y="1524000"/>
            <a:ext cx="8153400" cy="4648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3200" dirty="0" smtClean="0">
                <a:solidFill>
                  <a:schemeClr val="accent1"/>
                </a:solidFill>
              </a:rPr>
              <a:t>browser  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Browser API Sharing with Non-Tampering Advice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609600" y="2895600"/>
            <a:ext cx="7086600" cy="3048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3200" dirty="0" err="1" smtClean="0">
                <a:solidFill>
                  <a:srgbClr val="008000"/>
                </a:solidFill>
              </a:rPr>
              <a:t>facebook.com</a:t>
            </a:r>
            <a:endParaRPr lang="en-US" sz="3200" dirty="0">
              <a:solidFill>
                <a:srgbClr val="008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" y="4648200"/>
            <a:ext cx="6400800" cy="1066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</a:rPr>
              <a:t>gadget.com</a:t>
            </a:r>
            <a:endParaRPr lang="en-US" sz="3200" dirty="0">
              <a:solidFill>
                <a:srgbClr val="FF0000"/>
              </a:solidFill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6212648" y="1687948"/>
            <a:ext cx="1864552" cy="826652"/>
            <a:chOff x="6212648" y="1687948"/>
            <a:chExt cx="1864552" cy="826652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12648" y="1687948"/>
              <a:ext cx="640017" cy="750452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6757307" y="2145268"/>
              <a:ext cx="13198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rgbClr val="FF0000"/>
                  </a:solidFill>
                </a:rPr>
                <a:t>gadget.com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295400" y="2329934"/>
            <a:ext cx="6781800" cy="2851666"/>
            <a:chOff x="1295400" y="2329934"/>
            <a:chExt cx="6781800" cy="2851666"/>
          </a:xfrm>
        </p:grpSpPr>
        <p:cxnSp>
          <p:nvCxnSpPr>
            <p:cNvPr id="10" name="Straight Arrow Connector 9"/>
            <p:cNvCxnSpPr>
              <a:endCxn id="11" idx="2"/>
            </p:cNvCxnSpPr>
            <p:nvPr/>
          </p:nvCxnSpPr>
          <p:spPr>
            <a:xfrm rot="5400000" flipH="1" flipV="1">
              <a:off x="6105951" y="2621297"/>
              <a:ext cx="609602" cy="24380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14" idx="3"/>
              <a:endCxn id="5" idx="3"/>
            </p:cNvCxnSpPr>
            <p:nvPr/>
          </p:nvCxnSpPr>
          <p:spPr>
            <a:xfrm flipH="1">
              <a:off x="7162800" y="2329934"/>
              <a:ext cx="914400" cy="2851666"/>
            </a:xfrm>
            <a:prstGeom prst="curvedConnector3">
              <a:avLst>
                <a:gd name="adj1" fmla="val -25000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/>
            <p:cNvSpPr/>
            <p:nvPr/>
          </p:nvSpPr>
          <p:spPr>
            <a:xfrm>
              <a:off x="1295400" y="3696325"/>
              <a:ext cx="5791200" cy="7232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b="1" dirty="0" err="1" smtClean="0"/>
                <a:t>delegateBrowser</a:t>
              </a:r>
              <a:r>
                <a:rPr lang="en-US" dirty="0" err="1" smtClean="0"/>
                <a:t>(“</a:t>
              </a:r>
              <a:r>
                <a:rPr lang="en-US" b="1" dirty="0" err="1" smtClean="0"/>
                <a:t>network</a:t>
              </a:r>
              <a:r>
                <a:rPr lang="en-US" dirty="0" smtClean="0"/>
                <a:t>”, gadget, "http://</a:t>
              </a:r>
              <a:r>
                <a:rPr lang="en-US" dirty="0" err="1" smtClean="0"/>
                <a:t>gadget.com</a:t>
              </a:r>
              <a:r>
                <a:rPr lang="en-US" dirty="0" smtClean="0"/>
                <a:t>", </a:t>
              </a:r>
            </a:p>
            <a:p>
              <a:pPr>
                <a:spcAft>
                  <a:spcPts val="600"/>
                </a:spcAft>
              </a:pPr>
              <a:r>
                <a:rPr lang="en-US" dirty="0" smtClean="0"/>
                <a:t>                             function () { if (toggle) return true; }); </a:t>
              </a:r>
            </a:p>
          </p:txBody>
        </p:sp>
      </p:grpSp>
      <p:sp>
        <p:nvSpPr>
          <p:cNvPr id="29" name="Rectangular Callout 28"/>
          <p:cNvSpPr/>
          <p:nvPr/>
        </p:nvSpPr>
        <p:spPr>
          <a:xfrm>
            <a:off x="2743200" y="2156619"/>
            <a:ext cx="3352800" cy="563562"/>
          </a:xfrm>
          <a:prstGeom prst="wedgeRectCallout">
            <a:avLst>
              <a:gd name="adj1" fmla="val -69422"/>
              <a:gd name="adj2" fmla="val 20363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delegation: non-tampering advice</a:t>
            </a:r>
            <a:endParaRPr lang="en-US" dirty="0"/>
          </a:p>
        </p:txBody>
      </p:sp>
      <p:grpSp>
        <p:nvGrpSpPr>
          <p:cNvPr id="34" name="Group 33"/>
          <p:cNvGrpSpPr/>
          <p:nvPr/>
        </p:nvGrpSpPr>
        <p:grpSpPr>
          <a:xfrm>
            <a:off x="609600" y="1676400"/>
            <a:ext cx="2112986" cy="1752600"/>
            <a:chOff x="609600" y="1676400"/>
            <a:chExt cx="2112986" cy="17526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9600" y="1676400"/>
              <a:ext cx="640017" cy="750452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1219200" y="2133600"/>
              <a:ext cx="15033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rgbClr val="008000"/>
                  </a:solidFill>
                </a:rPr>
                <a:t>facebook.com</a:t>
              </a:r>
              <a:endParaRPr lang="en-US" dirty="0">
                <a:solidFill>
                  <a:srgbClr val="008000"/>
                </a:solidFill>
              </a:endParaRPr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 rot="16200000" flipH="1">
              <a:off x="525796" y="2903204"/>
              <a:ext cx="914400" cy="13719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/>
          <p:cNvGrpSpPr/>
          <p:nvPr/>
        </p:nvGrpSpPr>
        <p:grpSpPr>
          <a:xfrm>
            <a:off x="1371600" y="4038600"/>
            <a:ext cx="6644608" cy="1143000"/>
            <a:chOff x="1371600" y="4038600"/>
            <a:chExt cx="6644608" cy="1143000"/>
          </a:xfrm>
        </p:grpSpPr>
        <p:sp>
          <p:nvSpPr>
            <p:cNvPr id="46" name="Rectangle 45"/>
            <p:cNvSpPr/>
            <p:nvPr/>
          </p:nvSpPr>
          <p:spPr>
            <a:xfrm>
              <a:off x="1371600" y="4038600"/>
              <a:ext cx="6644608" cy="1143000"/>
            </a:xfrm>
            <a:prstGeom prst="rect">
              <a:avLst/>
            </a:prstGeom>
            <a:solidFill>
              <a:schemeClr val="bg1"/>
            </a:solidFill>
            <a:ln w="571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905000" y="4277380"/>
              <a:ext cx="5791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Courier"/>
                  <a:cs typeface="Courier"/>
                </a:rPr>
                <a:t>parser, DOM, CSS, ...</a:t>
              </a:r>
              <a:endParaRPr lang="en-US" sz="2800" dirty="0">
                <a:latin typeface="Courier"/>
                <a:cs typeface="Courier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Physical Resource Sharing with </a:t>
            </a:r>
            <a:r>
              <a:rPr lang="en-US" sz="3600" dirty="0" err="1" smtClean="0"/>
              <a:t>TessellationOS</a:t>
            </a:r>
            <a:endParaRPr lang="en-US" sz="3600" dirty="0"/>
          </a:p>
        </p:txBody>
      </p:sp>
      <p:grpSp>
        <p:nvGrpSpPr>
          <p:cNvPr id="49" name="Group 48"/>
          <p:cNvGrpSpPr/>
          <p:nvPr/>
        </p:nvGrpSpPr>
        <p:grpSpPr>
          <a:xfrm>
            <a:off x="733843" y="1752600"/>
            <a:ext cx="7724357" cy="1054099"/>
            <a:chOff x="1343443" y="1752600"/>
            <a:chExt cx="7724357" cy="1054099"/>
          </a:xfrm>
        </p:grpSpPr>
        <p:grpSp>
          <p:nvGrpSpPr>
            <p:cNvPr id="4" name="Group 58"/>
            <p:cNvGrpSpPr/>
            <p:nvPr/>
          </p:nvGrpSpPr>
          <p:grpSpPr>
            <a:xfrm>
              <a:off x="1343443" y="1816099"/>
              <a:ext cx="2058800" cy="784769"/>
              <a:chOff x="532000" y="1219200"/>
              <a:chExt cx="2058800" cy="784769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32000" y="1219200"/>
                <a:ext cx="583568" cy="766573"/>
              </a:xfrm>
              <a:prstGeom prst="rect">
                <a:avLst/>
              </a:prstGeom>
            </p:spPr>
          </p:pic>
          <p:sp>
            <p:nvSpPr>
              <p:cNvPr id="6" name="Magnetic Disk 5"/>
              <p:cNvSpPr/>
              <p:nvPr/>
            </p:nvSpPr>
            <p:spPr>
              <a:xfrm>
                <a:off x="1475232" y="1256538"/>
                <a:ext cx="1115568" cy="747431"/>
              </a:xfrm>
              <a:prstGeom prst="flowChartMagneticDisk">
                <a:avLst/>
              </a:prstGeom>
              <a:noFill/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disk</a:t>
                </a:r>
                <a:endParaRPr lang="en-US" dirty="0"/>
              </a:p>
            </p:txBody>
          </p:sp>
        </p:grpSp>
        <p:grpSp>
          <p:nvGrpSpPr>
            <p:cNvPr id="7" name="Group 57"/>
            <p:cNvGrpSpPr/>
            <p:nvPr/>
          </p:nvGrpSpPr>
          <p:grpSpPr>
            <a:xfrm>
              <a:off x="4392843" y="1752600"/>
              <a:ext cx="4674957" cy="1054099"/>
              <a:chOff x="4164243" y="1079501"/>
              <a:chExt cx="4674957" cy="1054099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3">
                <a:alphaModFix/>
              </a:blip>
              <a:srcRect/>
              <a:stretch>
                <a:fillRect/>
              </a:stretch>
            </p:blipFill>
            <p:spPr>
              <a:xfrm>
                <a:off x="6705600" y="1143000"/>
                <a:ext cx="1371600" cy="953262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76201" y="1256538"/>
                <a:ext cx="562999" cy="800862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638800" y="1143000"/>
                <a:ext cx="779839" cy="914400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164243" y="1079501"/>
                <a:ext cx="1398357" cy="1054099"/>
              </a:xfrm>
              <a:prstGeom prst="rect">
                <a:avLst/>
              </a:prstGeom>
            </p:spPr>
          </p:pic>
        </p:grpSp>
      </p:grpSp>
      <p:grpSp>
        <p:nvGrpSpPr>
          <p:cNvPr id="48" name="Group 47"/>
          <p:cNvGrpSpPr/>
          <p:nvPr/>
        </p:nvGrpSpPr>
        <p:grpSpPr>
          <a:xfrm>
            <a:off x="762000" y="3112146"/>
            <a:ext cx="7924800" cy="1371986"/>
            <a:chOff x="762000" y="3112146"/>
            <a:chExt cx="7924800" cy="1371986"/>
          </a:xfrm>
        </p:grpSpPr>
        <p:sp>
          <p:nvSpPr>
            <p:cNvPr id="20" name="Rectangle 19"/>
            <p:cNvSpPr/>
            <p:nvPr/>
          </p:nvSpPr>
          <p:spPr>
            <a:xfrm>
              <a:off x="762000" y="3645546"/>
              <a:ext cx="1981200" cy="39305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layout</a:t>
              </a:r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62000" y="3112146"/>
              <a:ext cx="1981200" cy="39305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render</a:t>
              </a:r>
              <a:endParaRPr lang="en-US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733799" y="3645546"/>
              <a:ext cx="2133601" cy="39305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layout</a:t>
              </a:r>
              <a:endParaRPr lang="en-US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733799" y="3112146"/>
              <a:ext cx="2133601" cy="39305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render</a:t>
              </a:r>
              <a:endParaRPr lang="en-US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705598" y="3645546"/>
              <a:ext cx="1981202" cy="39305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layout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705598" y="3112146"/>
              <a:ext cx="1981202" cy="39305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render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524000" y="4114800"/>
              <a:ext cx="3440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648200" y="4050268"/>
              <a:ext cx="3440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504561" y="4050268"/>
              <a:ext cx="3440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</p:grpSp>
      <p:sp>
        <p:nvSpPr>
          <p:cNvPr id="45" name="Rectangle 44"/>
          <p:cNvSpPr/>
          <p:nvPr/>
        </p:nvSpPr>
        <p:spPr>
          <a:xfrm>
            <a:off x="152400" y="1929636"/>
            <a:ext cx="8839200" cy="73736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66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66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37786" y="5562600"/>
            <a:ext cx="1200614" cy="415307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>
          <a:xfrm>
            <a:off x="457200" y="4953000"/>
            <a:ext cx="8534400" cy="15240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>
            <a:off x="3124200" y="5105400"/>
            <a:ext cx="5715000" cy="1219200"/>
            <a:chOff x="3124200" y="5105400"/>
            <a:chExt cx="5715000" cy="1219200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923625" y="5410200"/>
              <a:ext cx="1867575" cy="709679"/>
            </a:xfrm>
            <a:prstGeom prst="rect">
              <a:avLst/>
            </a:prstGeom>
          </p:spPr>
        </p:pic>
        <p:sp>
          <p:nvSpPr>
            <p:cNvPr id="41" name="Rectangle 40"/>
            <p:cNvSpPr/>
            <p:nvPr/>
          </p:nvSpPr>
          <p:spPr>
            <a:xfrm>
              <a:off x="3124200" y="5105400"/>
              <a:ext cx="5715000" cy="1219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6172200" y="5257800"/>
            <a:ext cx="2514600" cy="949180"/>
            <a:chOff x="6172200" y="5257800"/>
            <a:chExt cx="2514600" cy="949180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848276" y="5334000"/>
              <a:ext cx="1457524" cy="796780"/>
            </a:xfrm>
            <a:prstGeom prst="rect">
              <a:avLst/>
            </a:prstGeom>
          </p:spPr>
        </p:pic>
        <p:sp>
          <p:nvSpPr>
            <p:cNvPr id="42" name="Rectangle 41"/>
            <p:cNvSpPr/>
            <p:nvPr/>
          </p:nvSpPr>
          <p:spPr>
            <a:xfrm>
              <a:off x="6172200" y="5257800"/>
              <a:ext cx="2514600" cy="94918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" name="Manual Operation 51"/>
          <p:cNvSpPr/>
          <p:nvPr/>
        </p:nvSpPr>
        <p:spPr>
          <a:xfrm>
            <a:off x="381000" y="2057400"/>
            <a:ext cx="8001000" cy="533400"/>
          </a:xfrm>
          <a:prstGeom prst="flowChartManualOperation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  <a:alpha val="65000"/>
                </a:schemeClr>
              </a:gs>
              <a:gs pos="35000">
                <a:schemeClr val="accent6">
                  <a:tint val="37000"/>
                  <a:satMod val="300000"/>
                  <a:alpha val="65000"/>
                </a:schemeClr>
              </a:gs>
              <a:gs pos="100000">
                <a:schemeClr val="accent6">
                  <a:tint val="15000"/>
                  <a:satMod val="350000"/>
                  <a:alpha val="65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ff-page Connector 52"/>
          <p:cNvSpPr/>
          <p:nvPr/>
        </p:nvSpPr>
        <p:spPr>
          <a:xfrm rot="10800000">
            <a:off x="1523998" y="2057399"/>
            <a:ext cx="5486399" cy="380999"/>
          </a:xfrm>
          <a:prstGeom prst="flowChartOffpageConnector">
            <a:avLst/>
          </a:prstGeom>
          <a:gradFill flip="none" rotWithShape="1">
            <a:gsLst>
              <a:gs pos="0">
                <a:schemeClr val="accent3">
                  <a:tint val="100000"/>
                  <a:shade val="100000"/>
                  <a:satMod val="130000"/>
                  <a:alpha val="51000"/>
                </a:schemeClr>
              </a:gs>
              <a:gs pos="100000">
                <a:schemeClr val="accent3">
                  <a:tint val="50000"/>
                  <a:shade val="100000"/>
                  <a:satMod val="350000"/>
                  <a:alpha val="51000"/>
                </a:schemeClr>
              </a:gs>
            </a:gsLst>
            <a:lin ang="16200000" scaled="0"/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52" grpId="0" animBg="1"/>
      <p:bldP spid="52" grpId="1" animBg="1"/>
      <p:bldP spid="53" grpId="0" animBg="1"/>
      <p:bldP spid="53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alphaModFix amt="15000"/>
          </a:blip>
          <a:stretch>
            <a:fillRect/>
          </a:stretch>
        </p:blipFill>
        <p:spPr>
          <a:xfrm rot="10800000">
            <a:off x="1143000" y="762000"/>
            <a:ext cx="7010400" cy="5842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err="1" smtClean="0"/>
              <a:t>Mashup</a:t>
            </a:r>
            <a:r>
              <a:rPr lang="en-US" sz="6600" dirty="0" smtClean="0"/>
              <a:t> Manifesto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38200" y="1798637"/>
            <a:ext cx="7848600" cy="4525963"/>
          </a:xfrm>
        </p:spPr>
        <p:txBody>
          <a:bodyPr>
            <a:noAutofit/>
          </a:bodyPr>
          <a:lstStyle/>
          <a:p>
            <a:pPr marL="914400" indent="-914400">
              <a:spcAft>
                <a:spcPts val="6000"/>
              </a:spcAft>
              <a:buFont typeface="+mj-lt"/>
              <a:buAutoNum type="arabicPeriod"/>
            </a:pPr>
            <a:r>
              <a:rPr lang="en-US" sz="4800" dirty="0" smtClean="0"/>
              <a:t>sharing requires control</a:t>
            </a:r>
          </a:p>
          <a:p>
            <a:pPr marL="914400" indent="-914400">
              <a:spcAft>
                <a:spcPts val="6000"/>
              </a:spcAft>
              <a:buFont typeface="+mj-lt"/>
              <a:buAutoNum type="arabicPeriod"/>
            </a:pPr>
            <a:r>
              <a:rPr lang="en-US" sz="4800" dirty="0" smtClean="0"/>
              <a:t>sharing must be natural</a:t>
            </a:r>
          </a:p>
          <a:p>
            <a:pPr marL="914400" indent="-914400">
              <a:spcAft>
                <a:spcPts val="6000"/>
              </a:spcAft>
              <a:buFont typeface="+mj-lt"/>
              <a:buAutoNum type="arabicPeriod"/>
            </a:pPr>
            <a:r>
              <a:rPr lang="en-US" sz="4800" dirty="0" smtClean="0"/>
              <a:t>control must be cheap</a:t>
            </a:r>
          </a:p>
          <a:p>
            <a:pPr marL="914400" indent="-914400">
              <a:spcAft>
                <a:spcPts val="6000"/>
              </a:spcAft>
              <a:buFont typeface="+mj-lt"/>
              <a:buAutoNum type="arabicPeriod"/>
            </a:pPr>
            <a:endParaRPr lang="en-US" sz="4800" dirty="0" smtClean="0"/>
          </a:p>
          <a:p>
            <a:pPr marL="914400" indent="-914400">
              <a:spcAft>
                <a:spcPts val="6000"/>
              </a:spcAft>
              <a:buFont typeface="+mj-lt"/>
              <a:buAutoNum type="arabicPeriod"/>
            </a:pP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Related Work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4614208"/>
            <a:ext cx="8229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Physical Resource Sharing </a:t>
            </a:r>
            <a:r>
              <a:rPr lang="en-US" sz="2400" dirty="0" smtClean="0"/>
              <a:t> Resource Containers</a:t>
            </a:r>
          </a:p>
          <a:p>
            <a:pPr lvl="1"/>
            <a:r>
              <a:rPr lang="en-US" sz="2400" dirty="0" smtClean="0"/>
              <a:t>                                           E</a:t>
            </a:r>
          </a:p>
          <a:p>
            <a:pPr lvl="1"/>
            <a:r>
              <a:rPr lang="en-US" sz="2400" dirty="0" smtClean="0"/>
              <a:t>                                           Gazelle</a:t>
            </a:r>
          </a:p>
          <a:p>
            <a:pPr lvl="1"/>
            <a:r>
              <a:rPr lang="en-US" sz="2400" dirty="0" smtClean="0"/>
              <a:t>                                           </a:t>
            </a:r>
            <a:r>
              <a:rPr lang="en-US" sz="2400" dirty="0" err="1" smtClean="0"/>
              <a:t>TessellationOS</a:t>
            </a:r>
            <a:endParaRPr lang="en-US" sz="2400" dirty="0" smtClean="0"/>
          </a:p>
          <a:p>
            <a:pPr lvl="1"/>
            <a:r>
              <a:rPr lang="en-US" sz="2400" dirty="0" smtClean="0"/>
              <a:t>                                           Chrome</a:t>
            </a:r>
          </a:p>
          <a:p>
            <a:pPr lvl="1"/>
            <a:r>
              <a:rPr lang="en-US" sz="2400" dirty="0" smtClean="0"/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838200" y="1417638"/>
            <a:ext cx="7162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 JavaScript Sharing </a:t>
            </a:r>
            <a:r>
              <a:rPr lang="en-US" sz="2400" dirty="0" smtClean="0"/>
              <a:t>              </a:t>
            </a:r>
            <a:r>
              <a:rPr lang="en-US" sz="2400" dirty="0" err="1" smtClean="0"/>
              <a:t>Caja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                                                 </a:t>
            </a:r>
            <a:r>
              <a:rPr lang="en-US" sz="2400" dirty="0" err="1" smtClean="0"/>
              <a:t>MashupOS</a:t>
            </a:r>
            <a:endParaRPr lang="en-US" sz="2400" dirty="0" smtClean="0"/>
          </a:p>
          <a:p>
            <a:r>
              <a:rPr lang="en-US" sz="2400" dirty="0" smtClean="0"/>
              <a:t>                                                 Object Views</a:t>
            </a:r>
          </a:p>
          <a:p>
            <a:r>
              <a:rPr lang="en-US" sz="2400" dirty="0" smtClean="0"/>
              <a:t>                                                 </a:t>
            </a:r>
            <a:r>
              <a:rPr lang="en-US" sz="2400" dirty="0" err="1" smtClean="0"/>
              <a:t>ConScript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381000" y="3200400"/>
            <a:ext cx="7696200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400" b="1" dirty="0" smtClean="0"/>
              <a:t> Browser API Sharing</a:t>
            </a:r>
            <a:r>
              <a:rPr lang="en-US" sz="2400" dirty="0" smtClean="0"/>
              <a:t>            OP Browser</a:t>
            </a:r>
          </a:p>
          <a:p>
            <a:pPr lvl="1"/>
            <a:r>
              <a:rPr lang="en-US" sz="2400" dirty="0" smtClean="0"/>
              <a:t>                                                  </a:t>
            </a:r>
            <a:r>
              <a:rPr lang="en-US" sz="2400" dirty="0" err="1" smtClean="0"/>
              <a:t>ConScript</a:t>
            </a:r>
            <a:endParaRPr lang="en-US" sz="2400" dirty="0" smtClean="0"/>
          </a:p>
          <a:p>
            <a:pPr lvl="1"/>
            <a:r>
              <a:rPr lang="en-US" sz="2400" dirty="0" smtClean="0"/>
              <a:t>                                                  </a:t>
            </a:r>
            <a:r>
              <a:rPr lang="en-US" sz="2400" dirty="0" err="1" smtClean="0"/>
              <a:t>ServiceOS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38600" y="3156466"/>
            <a:ext cx="1496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backup slides.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" y="2250064"/>
            <a:ext cx="9677400" cy="30791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Sharing Browser APIs: Today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3676315"/>
            <a:ext cx="5105400" cy="2953085"/>
          </a:xfrm>
          <a:prstGeom prst="rect">
            <a:avLst/>
          </a:prstGeom>
        </p:spPr>
      </p:pic>
      <p:sp>
        <p:nvSpPr>
          <p:cNvPr id="5" name="Document 4"/>
          <p:cNvSpPr/>
          <p:nvPr/>
        </p:nvSpPr>
        <p:spPr>
          <a:xfrm>
            <a:off x="2057400" y="1752600"/>
            <a:ext cx="5105400" cy="533400"/>
          </a:xfrm>
          <a:prstGeom prst="flowChartDocumen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Facebook.com</a:t>
            </a:r>
            <a:endParaRPr lang="en-US" sz="3200" dirty="0"/>
          </a:p>
        </p:txBody>
      </p:sp>
      <p:sp>
        <p:nvSpPr>
          <p:cNvPr id="21" name="Oval 20"/>
          <p:cNvSpPr/>
          <p:nvPr/>
        </p:nvSpPr>
        <p:spPr>
          <a:xfrm>
            <a:off x="152400" y="2133600"/>
            <a:ext cx="1143000" cy="6858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advice</a:t>
            </a:r>
            <a:endParaRPr lang="en-US" dirty="0"/>
          </a:p>
        </p:txBody>
      </p:sp>
      <p:cxnSp>
        <p:nvCxnSpPr>
          <p:cNvPr id="23" name="Straight Arrow Connector 22"/>
          <p:cNvCxnSpPr>
            <a:stCxn id="5" idx="1"/>
            <a:endCxn id="21" idx="7"/>
          </p:cNvCxnSpPr>
          <p:nvPr/>
        </p:nvCxnSpPr>
        <p:spPr>
          <a:xfrm rot="10800000" flipV="1">
            <a:off x="1128012" y="2019299"/>
            <a:ext cx="929388" cy="214733"/>
          </a:xfrm>
          <a:prstGeom prst="straightConnector1">
            <a:avLst/>
          </a:prstGeom>
          <a:ln w="762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1" name="Group 60"/>
          <p:cNvGrpSpPr/>
          <p:nvPr/>
        </p:nvGrpSpPr>
        <p:grpSpPr>
          <a:xfrm>
            <a:off x="1600200" y="2209800"/>
            <a:ext cx="5867400" cy="1466516"/>
            <a:chOff x="1600200" y="2209800"/>
            <a:chExt cx="5867400" cy="1466516"/>
          </a:xfrm>
        </p:grpSpPr>
        <p:sp>
          <p:nvSpPr>
            <p:cNvPr id="6" name="Process 5"/>
            <p:cNvSpPr/>
            <p:nvPr/>
          </p:nvSpPr>
          <p:spPr>
            <a:xfrm>
              <a:off x="1600200" y="2649768"/>
              <a:ext cx="5867400" cy="585788"/>
            </a:xfrm>
            <a:prstGeom prst="flowChartProces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D</a:t>
              </a:r>
              <a:r>
                <a:rPr lang="en-US" sz="2400" dirty="0" smtClean="0"/>
                <a:t>OM (FFI)</a:t>
              </a:r>
              <a:endParaRPr lang="en-US" sz="2400" dirty="0"/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2204441" y="3236349"/>
              <a:ext cx="4729759" cy="439967"/>
              <a:chOff x="2055160" y="3236349"/>
              <a:chExt cx="4729759" cy="439967"/>
            </a:xfrm>
          </p:grpSpPr>
          <p:cxnSp>
            <p:nvCxnSpPr>
              <p:cNvPr id="8" name="Straight Arrow Connector 7"/>
              <p:cNvCxnSpPr/>
              <p:nvPr/>
            </p:nvCxnSpPr>
            <p:spPr>
              <a:xfrm rot="5400000">
                <a:off x="1846052" y="3445457"/>
                <a:ext cx="421251" cy="303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/>
              <p:nvPr/>
            </p:nvCxnSpPr>
            <p:spPr>
              <a:xfrm rot="5400000">
                <a:off x="2379457" y="3445462"/>
                <a:ext cx="421251" cy="302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>
              <a:xfrm rot="5400000">
                <a:off x="3132432" y="3455153"/>
                <a:ext cx="439173" cy="3153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/>
              <p:nvPr/>
            </p:nvCxnSpPr>
            <p:spPr>
              <a:xfrm rot="5400000">
                <a:off x="3826473" y="3445473"/>
                <a:ext cx="421251" cy="3003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/>
              <p:nvPr/>
            </p:nvCxnSpPr>
            <p:spPr>
              <a:xfrm rot="5400000">
                <a:off x="4886231" y="3455558"/>
                <a:ext cx="438379" cy="313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/>
              <p:nvPr/>
            </p:nvCxnSpPr>
            <p:spPr>
              <a:xfrm rot="5400000">
                <a:off x="5799848" y="3454775"/>
                <a:ext cx="439966" cy="311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/>
              <p:nvPr/>
            </p:nvCxnSpPr>
            <p:spPr>
              <a:xfrm rot="5400000">
                <a:off x="6564568" y="3455964"/>
                <a:ext cx="437584" cy="311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9" name="Group 48"/>
            <p:cNvGrpSpPr/>
            <p:nvPr/>
          </p:nvGrpSpPr>
          <p:grpSpPr>
            <a:xfrm>
              <a:off x="2207562" y="2209800"/>
              <a:ext cx="4726638" cy="439967"/>
              <a:chOff x="2207562" y="2895600"/>
              <a:chExt cx="4726638" cy="439967"/>
            </a:xfrm>
          </p:grpSpPr>
          <p:cxnSp>
            <p:nvCxnSpPr>
              <p:cNvPr id="42" name="Straight Arrow Connector 41"/>
              <p:cNvCxnSpPr/>
              <p:nvPr/>
            </p:nvCxnSpPr>
            <p:spPr>
              <a:xfrm rot="5400000">
                <a:off x="2036555" y="3142809"/>
                <a:ext cx="345048" cy="303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/>
              <p:cNvCxnSpPr/>
              <p:nvPr/>
            </p:nvCxnSpPr>
            <p:spPr>
              <a:xfrm rot="16200000" flipH="1">
                <a:off x="2568447" y="3144325"/>
                <a:ext cx="345048" cy="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/>
              <p:cNvCxnSpPr/>
              <p:nvPr/>
            </p:nvCxnSpPr>
            <p:spPr>
              <a:xfrm rot="16200000" flipH="1">
                <a:off x="3320961" y="3153683"/>
                <a:ext cx="363764" cy="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/>
              <p:cNvCxnSpPr/>
              <p:nvPr/>
            </p:nvCxnSpPr>
            <p:spPr>
              <a:xfrm rot="5400000">
                <a:off x="4016703" y="3143096"/>
                <a:ext cx="345051" cy="245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/>
              <p:cNvCxnSpPr/>
              <p:nvPr/>
            </p:nvCxnSpPr>
            <p:spPr>
              <a:xfrm rot="5400000">
                <a:off x="5038631" y="3114809"/>
                <a:ext cx="438379" cy="313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46"/>
              <p:cNvCxnSpPr/>
              <p:nvPr/>
            </p:nvCxnSpPr>
            <p:spPr>
              <a:xfrm rot="5400000">
                <a:off x="5952248" y="3114026"/>
                <a:ext cx="439966" cy="311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7"/>
              <p:cNvCxnSpPr/>
              <p:nvPr/>
            </p:nvCxnSpPr>
            <p:spPr>
              <a:xfrm rot="5400000">
                <a:off x="6713849" y="3115215"/>
                <a:ext cx="437584" cy="311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31" name="Straight Arrow Connector 30"/>
          <p:cNvCxnSpPr/>
          <p:nvPr/>
        </p:nvCxnSpPr>
        <p:spPr>
          <a:xfrm>
            <a:off x="1295400" y="2436812"/>
            <a:ext cx="6553200" cy="1588"/>
          </a:xfrm>
          <a:prstGeom prst="straightConnector1">
            <a:avLst/>
          </a:prstGeom>
          <a:ln w="762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Sharing Browser APIs: Tomorrow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3676315"/>
            <a:ext cx="5105400" cy="2953085"/>
          </a:xfrm>
          <a:prstGeom prst="rect">
            <a:avLst/>
          </a:prstGeom>
        </p:spPr>
      </p:pic>
      <p:sp>
        <p:nvSpPr>
          <p:cNvPr id="5" name="Document 4"/>
          <p:cNvSpPr/>
          <p:nvPr/>
        </p:nvSpPr>
        <p:spPr>
          <a:xfrm>
            <a:off x="2057400" y="1752600"/>
            <a:ext cx="5105400" cy="533400"/>
          </a:xfrm>
          <a:prstGeom prst="flowChartDocumen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Facebook.com</a:t>
            </a:r>
            <a:endParaRPr lang="en-US" sz="3200" dirty="0"/>
          </a:p>
        </p:txBody>
      </p:sp>
      <p:grpSp>
        <p:nvGrpSpPr>
          <p:cNvPr id="3" name="Group 60"/>
          <p:cNvGrpSpPr/>
          <p:nvPr/>
        </p:nvGrpSpPr>
        <p:grpSpPr>
          <a:xfrm>
            <a:off x="1600200" y="2209800"/>
            <a:ext cx="5867400" cy="1466516"/>
            <a:chOff x="1600200" y="2209800"/>
            <a:chExt cx="5867400" cy="1466516"/>
          </a:xfrm>
        </p:grpSpPr>
        <p:sp>
          <p:nvSpPr>
            <p:cNvPr id="6" name="Process 5"/>
            <p:cNvSpPr/>
            <p:nvPr/>
          </p:nvSpPr>
          <p:spPr>
            <a:xfrm>
              <a:off x="1600200" y="2649768"/>
              <a:ext cx="5867400" cy="585788"/>
            </a:xfrm>
            <a:prstGeom prst="flowChartProces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D</a:t>
              </a:r>
              <a:r>
                <a:rPr lang="en-US" sz="2400" dirty="0" smtClean="0"/>
                <a:t>OM (FFI)</a:t>
              </a:r>
              <a:endParaRPr lang="en-US" sz="2400" dirty="0"/>
            </a:p>
          </p:txBody>
        </p:sp>
        <p:grpSp>
          <p:nvGrpSpPr>
            <p:cNvPr id="7" name="Group 58"/>
            <p:cNvGrpSpPr/>
            <p:nvPr/>
          </p:nvGrpSpPr>
          <p:grpSpPr>
            <a:xfrm>
              <a:off x="2204441" y="3236349"/>
              <a:ext cx="4729759" cy="439967"/>
              <a:chOff x="2055160" y="3236349"/>
              <a:chExt cx="4729759" cy="439967"/>
            </a:xfrm>
          </p:grpSpPr>
          <p:cxnSp>
            <p:nvCxnSpPr>
              <p:cNvPr id="8" name="Straight Arrow Connector 7"/>
              <p:cNvCxnSpPr/>
              <p:nvPr/>
            </p:nvCxnSpPr>
            <p:spPr>
              <a:xfrm rot="5400000">
                <a:off x="1846052" y="3445457"/>
                <a:ext cx="421251" cy="303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/>
              <p:nvPr/>
            </p:nvCxnSpPr>
            <p:spPr>
              <a:xfrm rot="5400000">
                <a:off x="2379457" y="3445462"/>
                <a:ext cx="421251" cy="302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>
              <a:xfrm rot="5400000">
                <a:off x="3132432" y="3455153"/>
                <a:ext cx="439173" cy="3153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/>
              <p:nvPr/>
            </p:nvCxnSpPr>
            <p:spPr>
              <a:xfrm rot="5400000">
                <a:off x="3826473" y="3445473"/>
                <a:ext cx="421251" cy="3003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/>
              <p:nvPr/>
            </p:nvCxnSpPr>
            <p:spPr>
              <a:xfrm rot="5400000">
                <a:off x="4886231" y="3455558"/>
                <a:ext cx="438379" cy="313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/>
              <p:nvPr/>
            </p:nvCxnSpPr>
            <p:spPr>
              <a:xfrm rot="5400000">
                <a:off x="5799848" y="3454775"/>
                <a:ext cx="439966" cy="311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/>
              <p:nvPr/>
            </p:nvCxnSpPr>
            <p:spPr>
              <a:xfrm rot="5400000">
                <a:off x="6564568" y="3455964"/>
                <a:ext cx="437584" cy="311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48"/>
            <p:cNvGrpSpPr/>
            <p:nvPr/>
          </p:nvGrpSpPr>
          <p:grpSpPr>
            <a:xfrm>
              <a:off x="2207562" y="2209800"/>
              <a:ext cx="4726638" cy="439967"/>
              <a:chOff x="2207562" y="2895600"/>
              <a:chExt cx="4726638" cy="439967"/>
            </a:xfrm>
          </p:grpSpPr>
          <p:cxnSp>
            <p:nvCxnSpPr>
              <p:cNvPr id="42" name="Straight Arrow Connector 41"/>
              <p:cNvCxnSpPr/>
              <p:nvPr/>
            </p:nvCxnSpPr>
            <p:spPr>
              <a:xfrm rot="5400000">
                <a:off x="2036555" y="3142809"/>
                <a:ext cx="345048" cy="303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/>
              <p:cNvCxnSpPr/>
              <p:nvPr/>
            </p:nvCxnSpPr>
            <p:spPr>
              <a:xfrm rot="16200000" flipH="1">
                <a:off x="2568447" y="3144325"/>
                <a:ext cx="345048" cy="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/>
              <p:cNvCxnSpPr/>
              <p:nvPr/>
            </p:nvCxnSpPr>
            <p:spPr>
              <a:xfrm rot="16200000" flipH="1">
                <a:off x="3320961" y="3153683"/>
                <a:ext cx="363764" cy="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/>
              <p:cNvCxnSpPr/>
              <p:nvPr/>
            </p:nvCxnSpPr>
            <p:spPr>
              <a:xfrm rot="5400000">
                <a:off x="4016703" y="3143096"/>
                <a:ext cx="345051" cy="245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/>
              <p:cNvCxnSpPr/>
              <p:nvPr/>
            </p:nvCxnSpPr>
            <p:spPr>
              <a:xfrm rot="5400000">
                <a:off x="5038631" y="3114809"/>
                <a:ext cx="438379" cy="313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46"/>
              <p:cNvCxnSpPr/>
              <p:nvPr/>
            </p:nvCxnSpPr>
            <p:spPr>
              <a:xfrm rot="5400000">
                <a:off x="5952248" y="3114026"/>
                <a:ext cx="439966" cy="311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7"/>
              <p:cNvCxnSpPr/>
              <p:nvPr/>
            </p:nvCxnSpPr>
            <p:spPr>
              <a:xfrm rot="5400000">
                <a:off x="6713849" y="3115215"/>
                <a:ext cx="437584" cy="311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7" name="Group 36"/>
          <p:cNvGrpSpPr/>
          <p:nvPr/>
        </p:nvGrpSpPr>
        <p:grpSpPr>
          <a:xfrm>
            <a:off x="1447800" y="3352800"/>
            <a:ext cx="6400800" cy="3505200"/>
            <a:chOff x="1447800" y="3352800"/>
            <a:chExt cx="6400800" cy="3505200"/>
          </a:xfrm>
          <a:effectLst/>
        </p:grpSpPr>
        <p:cxnSp>
          <p:nvCxnSpPr>
            <p:cNvPr id="27" name="Straight Connector 26"/>
            <p:cNvCxnSpPr/>
            <p:nvPr/>
          </p:nvCxnSpPr>
          <p:spPr>
            <a:xfrm rot="16200000" flipH="1">
              <a:off x="1600200" y="4800600"/>
              <a:ext cx="2057400" cy="2057400"/>
            </a:xfrm>
            <a:prstGeom prst="line">
              <a:avLst/>
            </a:prstGeom>
            <a:ln w="3175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1600200" y="3657600"/>
              <a:ext cx="2895600" cy="762000"/>
            </a:xfrm>
            <a:prstGeom prst="line">
              <a:avLst/>
            </a:prstGeom>
            <a:ln w="3175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1447800" y="3352800"/>
              <a:ext cx="6400800" cy="2743200"/>
            </a:xfrm>
            <a:prstGeom prst="line">
              <a:avLst/>
            </a:prstGeom>
            <a:ln w="3175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10800000">
              <a:off x="3352800" y="3352800"/>
              <a:ext cx="4343400" cy="2362200"/>
            </a:xfrm>
            <a:prstGeom prst="line">
              <a:avLst/>
            </a:prstGeom>
            <a:ln w="3175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10800000" flipV="1">
              <a:off x="1600200" y="4800598"/>
              <a:ext cx="6096000" cy="1828801"/>
            </a:xfrm>
            <a:prstGeom prst="line">
              <a:avLst/>
            </a:prstGeom>
            <a:ln w="3175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/>
          <p:cNvGrpSpPr/>
          <p:nvPr/>
        </p:nvGrpSpPr>
        <p:grpSpPr>
          <a:xfrm>
            <a:off x="2286000" y="4038600"/>
            <a:ext cx="4191001" cy="2362200"/>
            <a:chOff x="2286000" y="4038600"/>
            <a:chExt cx="4191001" cy="2362200"/>
          </a:xfrm>
          <a:effectLst/>
        </p:grpSpPr>
        <p:cxnSp>
          <p:nvCxnSpPr>
            <p:cNvPr id="39" name="Straight Arrow Connector 38"/>
            <p:cNvCxnSpPr/>
            <p:nvPr/>
          </p:nvCxnSpPr>
          <p:spPr>
            <a:xfrm>
              <a:off x="2286000" y="4038600"/>
              <a:ext cx="609600" cy="381000"/>
            </a:xfrm>
            <a:prstGeom prst="straightConnector1">
              <a:avLst/>
            </a:prstGeom>
            <a:ln w="76200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rot="5400000" flipH="1" flipV="1">
              <a:off x="4514850" y="5619750"/>
              <a:ext cx="571500" cy="1588"/>
            </a:xfrm>
            <a:prstGeom prst="straightConnector1">
              <a:avLst/>
            </a:prstGeom>
            <a:ln w="76200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urved Connector 49"/>
            <p:cNvCxnSpPr/>
            <p:nvPr/>
          </p:nvCxnSpPr>
          <p:spPr>
            <a:xfrm rot="5400000" flipH="1" flipV="1">
              <a:off x="5009753" y="4439047"/>
              <a:ext cx="1486694" cy="1447800"/>
            </a:xfrm>
            <a:prstGeom prst="straightConnector1">
              <a:avLst/>
            </a:prstGeom>
            <a:ln w="76200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 rot="10800000">
              <a:off x="4190460" y="4419601"/>
              <a:ext cx="2286541" cy="1295401"/>
            </a:xfrm>
            <a:prstGeom prst="straightConnector1">
              <a:avLst/>
            </a:prstGeom>
            <a:ln w="76200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>
              <a:off x="2737851" y="5181600"/>
              <a:ext cx="2824749" cy="1219200"/>
            </a:xfrm>
            <a:prstGeom prst="straightConnector1">
              <a:avLst/>
            </a:prstGeom>
            <a:ln w="76200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 79"/>
          <p:cNvGrpSpPr/>
          <p:nvPr/>
        </p:nvGrpSpPr>
        <p:grpSpPr>
          <a:xfrm>
            <a:off x="152400" y="2019299"/>
            <a:ext cx="6324600" cy="3315497"/>
            <a:chOff x="152400" y="2019299"/>
            <a:chExt cx="6324600" cy="3315497"/>
          </a:xfrm>
        </p:grpSpPr>
        <p:cxnSp>
          <p:nvCxnSpPr>
            <p:cNvPr id="31" name="Straight Arrow Connector 30"/>
            <p:cNvCxnSpPr/>
            <p:nvPr/>
          </p:nvCxnSpPr>
          <p:spPr>
            <a:xfrm>
              <a:off x="727022" y="2819399"/>
              <a:ext cx="1558978" cy="1219201"/>
            </a:xfrm>
            <a:prstGeom prst="straightConnector1">
              <a:avLst/>
            </a:prstGeom>
            <a:ln w="762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9" name="Group 78"/>
            <p:cNvGrpSpPr/>
            <p:nvPr/>
          </p:nvGrpSpPr>
          <p:grpSpPr>
            <a:xfrm>
              <a:off x="152400" y="2019299"/>
              <a:ext cx="6324600" cy="3315497"/>
              <a:chOff x="152400" y="2019299"/>
              <a:chExt cx="6324600" cy="3315497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152400" y="2133600"/>
                <a:ext cx="1143000" cy="685800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advice</a:t>
                </a:r>
                <a:endParaRPr lang="en-US" dirty="0"/>
              </a:p>
            </p:txBody>
          </p:sp>
          <p:cxnSp>
            <p:nvCxnSpPr>
              <p:cNvPr id="23" name="Straight Arrow Connector 22"/>
              <p:cNvCxnSpPr>
                <a:stCxn id="5" idx="1"/>
                <a:endCxn id="21" idx="7"/>
              </p:cNvCxnSpPr>
              <p:nvPr/>
            </p:nvCxnSpPr>
            <p:spPr>
              <a:xfrm rot="10800000" flipV="1">
                <a:off x="1128012" y="2019299"/>
                <a:ext cx="929388" cy="214733"/>
              </a:xfrm>
              <a:prstGeom prst="straightConnector1">
                <a:avLst/>
              </a:prstGeom>
              <a:ln w="76200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2" name="Group 71"/>
              <p:cNvGrpSpPr/>
              <p:nvPr/>
            </p:nvGrpSpPr>
            <p:grpSpPr>
              <a:xfrm>
                <a:off x="723899" y="2819400"/>
                <a:ext cx="5753101" cy="2515396"/>
                <a:chOff x="723899" y="2819400"/>
                <a:chExt cx="5753101" cy="2515396"/>
              </a:xfrm>
            </p:grpSpPr>
            <p:cxnSp>
              <p:nvCxnSpPr>
                <p:cNvPr id="59" name="Straight Arrow Connector 58"/>
                <p:cNvCxnSpPr>
                  <a:stCxn id="21" idx="4"/>
                </p:cNvCxnSpPr>
                <p:nvPr/>
              </p:nvCxnSpPr>
              <p:spPr>
                <a:xfrm rot="16200000" flipH="1">
                  <a:off x="2800350" y="742949"/>
                  <a:ext cx="1600200" cy="5753101"/>
                </a:xfrm>
                <a:prstGeom prst="straightConnector1">
                  <a:avLst/>
                </a:prstGeom>
                <a:ln w="76200" cap="flat" cmpd="sng" algn="ctr">
                  <a:solidFill>
                    <a:srgbClr val="008000"/>
                  </a:solidFill>
                  <a:prstDash val="solid"/>
                  <a:round/>
                  <a:headEnd type="none" w="med" len="med"/>
                  <a:tailEnd type="arrow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Arrow Connector 61"/>
                <p:cNvCxnSpPr>
                  <a:stCxn id="21" idx="4"/>
                </p:cNvCxnSpPr>
                <p:nvPr/>
              </p:nvCxnSpPr>
              <p:spPr>
                <a:xfrm rot="16200000" flipH="1">
                  <a:off x="1654289" y="1889011"/>
                  <a:ext cx="1600200" cy="3460978"/>
                </a:xfrm>
                <a:prstGeom prst="straightConnector1">
                  <a:avLst/>
                </a:prstGeom>
                <a:ln w="76200" cap="flat" cmpd="sng" algn="ctr">
                  <a:solidFill>
                    <a:srgbClr val="008000"/>
                  </a:solidFill>
                  <a:prstDash val="solid"/>
                  <a:round/>
                  <a:headEnd type="none" w="med" len="med"/>
                  <a:tailEnd type="arrow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Arrow Connector 64"/>
                <p:cNvCxnSpPr>
                  <a:stCxn id="21" idx="4"/>
                </p:cNvCxnSpPr>
                <p:nvPr/>
              </p:nvCxnSpPr>
              <p:spPr>
                <a:xfrm rot="16200000" flipH="1">
                  <a:off x="1504156" y="2039144"/>
                  <a:ext cx="2515396" cy="4075908"/>
                </a:xfrm>
                <a:prstGeom prst="straightConnector1">
                  <a:avLst/>
                </a:prstGeom>
                <a:ln w="76200" cap="flat" cmpd="sng" algn="ctr">
                  <a:solidFill>
                    <a:srgbClr val="008000"/>
                  </a:solidFill>
                  <a:prstDash val="solid"/>
                  <a:round/>
                  <a:headEnd type="none" w="med" len="med"/>
                  <a:tailEnd type="arrow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Arrow Connector 68"/>
                <p:cNvCxnSpPr>
                  <a:stCxn id="21" idx="4"/>
                </p:cNvCxnSpPr>
                <p:nvPr/>
              </p:nvCxnSpPr>
              <p:spPr>
                <a:xfrm rot="16200000" flipH="1">
                  <a:off x="552053" y="2991247"/>
                  <a:ext cx="2515394" cy="2171700"/>
                </a:xfrm>
                <a:prstGeom prst="straightConnector1">
                  <a:avLst/>
                </a:prstGeom>
                <a:ln w="76200" cap="flat" cmpd="sng" algn="ctr">
                  <a:solidFill>
                    <a:srgbClr val="008000"/>
                  </a:solidFill>
                  <a:prstDash val="solid"/>
                  <a:round/>
                  <a:headEnd type="none" w="med" len="med"/>
                  <a:tailEnd type="arrow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78" name="Rectangle 77"/>
          <p:cNvSpPr/>
          <p:nvPr/>
        </p:nvSpPr>
        <p:spPr>
          <a:xfrm>
            <a:off x="7162800" y="3676316"/>
            <a:ext cx="838200" cy="295308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3600" dirty="0"/>
              <a:t>b</a:t>
            </a:r>
            <a:r>
              <a:rPr lang="en-US" sz="3600" dirty="0" smtClean="0"/>
              <a:t>rowser kernel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8" dur="1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E7F7E"/>
                                      </p:to>
                                    </p:animClr>
                                    <p:animClr clrSpc="rgb" dir="cw">
                                      <p:cBhvr>
                                        <p:cTn id="19" dur="1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E7F7E"/>
                                      </p:to>
                                    </p:animClr>
                                    <p:set>
                                      <p:cBhvr>
                                        <p:cTn id="20" dur="1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8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381000"/>
            <a:ext cx="800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Web Application Security</a:t>
            </a:r>
            <a:endParaRPr lang="en-US" sz="6000" dirty="0"/>
          </a:p>
        </p:txBody>
      </p:sp>
      <p:grpSp>
        <p:nvGrpSpPr>
          <p:cNvPr id="7" name="Group 6"/>
          <p:cNvGrpSpPr/>
          <p:nvPr/>
        </p:nvGrpSpPr>
        <p:grpSpPr>
          <a:xfrm>
            <a:off x="707523" y="1828800"/>
            <a:ext cx="8055477" cy="4162122"/>
            <a:chOff x="707523" y="1828800"/>
            <a:chExt cx="8055477" cy="416212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7523" y="1828800"/>
              <a:ext cx="3004553" cy="393700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3962400" y="2743200"/>
              <a:ext cx="48006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/>
                <a:t>l</a:t>
              </a:r>
              <a:r>
                <a:rPr lang="en-US" sz="5400" dirty="0" smtClean="0"/>
                <a:t>ipstick on a pig?</a:t>
              </a:r>
              <a:endParaRPr lang="en-US" sz="5400" dirty="0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0052172">
              <a:off x="5840844" y="4171880"/>
              <a:ext cx="2739030" cy="1819042"/>
            </a:xfrm>
            <a:prstGeom prst="rect">
              <a:avLst/>
            </a:prstGeom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Times They Are A-</a:t>
            </a:r>
            <a:r>
              <a:rPr lang="en-US" dirty="0" err="1" smtClean="0"/>
              <a:t>Changin</a:t>
            </a:r>
            <a:r>
              <a:rPr lang="en-US" dirty="0" smtClean="0"/>
              <a:t>’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362200" y="1600200"/>
            <a:ext cx="2590800" cy="1066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method-based JIT</a:t>
            </a:r>
          </a:p>
          <a:p>
            <a:pPr algn="ctr"/>
            <a:r>
              <a:rPr lang="en-US" dirty="0"/>
              <a:t>t</a:t>
            </a:r>
            <a:r>
              <a:rPr lang="en-US" dirty="0" smtClean="0"/>
              <a:t>race-based compilation</a:t>
            </a:r>
          </a:p>
          <a:p>
            <a:pPr algn="ctr"/>
            <a:r>
              <a:rPr lang="en-US" dirty="0" smtClean="0"/>
              <a:t>static compilation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362200" y="2667000"/>
            <a:ext cx="25908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GPU rendering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477000" y="4038600"/>
            <a:ext cx="205740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parser generator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362200" y="3124200"/>
            <a:ext cx="25908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parallel layout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362200" y="3581400"/>
            <a:ext cx="25908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m</a:t>
            </a:r>
            <a:r>
              <a:rPr lang="en-US" dirty="0" err="1" smtClean="0"/>
              <a:t>ulticore</a:t>
            </a:r>
            <a:r>
              <a:rPr lang="en-US" dirty="0" smtClean="0"/>
              <a:t> CSS selectors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362200" y="4038600"/>
            <a:ext cx="25908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parallel parsing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371600" y="6096000"/>
            <a:ext cx="4876800" cy="457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hardware partitioning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371600" y="5562600"/>
            <a:ext cx="4876800" cy="457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h</a:t>
            </a:r>
            <a:r>
              <a:rPr lang="en-US" dirty="0" err="1" smtClean="0"/>
              <a:t>ypervisor</a:t>
            </a:r>
            <a:r>
              <a:rPr lang="en-US" dirty="0" smtClean="0"/>
              <a:t>, microkernel,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371600" y="5029200"/>
            <a:ext cx="48768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browser JIT (C#, X86</a:t>
            </a:r>
            <a:r>
              <a:rPr lang="en-US" dirty="0"/>
              <a:t>,</a:t>
            </a:r>
            <a:r>
              <a:rPr lang="en-US" dirty="0" smtClean="0"/>
              <a:t> …)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362200" y="4495800"/>
            <a:ext cx="25908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browser kernel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477000" y="2667000"/>
            <a:ext cx="2057400" cy="1371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solver generator</a:t>
            </a:r>
            <a:endParaRPr lang="en-US" dirty="0"/>
          </a:p>
        </p:txBody>
      </p:sp>
      <p:cxnSp>
        <p:nvCxnSpPr>
          <p:cNvPr id="17" name="Straight Arrow Connector 16"/>
          <p:cNvCxnSpPr>
            <a:stCxn id="8" idx="1"/>
            <a:endCxn id="6" idx="3"/>
          </p:cNvCxnSpPr>
          <p:nvPr/>
        </p:nvCxnSpPr>
        <p:spPr>
          <a:xfrm rot="10800000">
            <a:off x="4953000" y="2895600"/>
            <a:ext cx="15240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8" idx="1"/>
            <a:endCxn id="10" idx="3"/>
          </p:cNvCxnSpPr>
          <p:nvPr/>
        </p:nvCxnSpPr>
        <p:spPr>
          <a:xfrm rot="10800000">
            <a:off x="4953000" y="3352800"/>
            <a:ext cx="1524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8" idx="1"/>
            <a:endCxn id="5" idx="3"/>
          </p:cNvCxnSpPr>
          <p:nvPr/>
        </p:nvCxnSpPr>
        <p:spPr>
          <a:xfrm rot="10800000" flipV="1">
            <a:off x="4953000" y="3352800"/>
            <a:ext cx="15240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7" idx="1"/>
            <a:endCxn id="9" idx="3"/>
          </p:cNvCxnSpPr>
          <p:nvPr/>
        </p:nvCxnSpPr>
        <p:spPr>
          <a:xfrm rot="10800000">
            <a:off x="4953000" y="4267200"/>
            <a:ext cx="1524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2209800"/>
            <a:ext cx="8763000" cy="3505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US" sz="32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304800" y="3124200"/>
            <a:ext cx="5181600" cy="2590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3200" dirty="0" err="1" smtClean="0">
                <a:solidFill>
                  <a:srgbClr val="008000"/>
                </a:solidFill>
              </a:rPr>
              <a:t>container.com</a:t>
            </a:r>
            <a:endParaRPr lang="en-US" sz="3200" dirty="0">
              <a:solidFill>
                <a:srgbClr val="008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" y="4572000"/>
            <a:ext cx="4775200" cy="1143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</a:rPr>
              <a:t>gadget.com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6431" y="2286000"/>
            <a:ext cx="560369" cy="547132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6945331" y="2373868"/>
            <a:ext cx="1181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Courier"/>
                <a:cs typeface="Courier"/>
              </a:rPr>
              <a:t>BROWSER</a:t>
            </a:r>
            <a:endParaRPr lang="en-US" dirty="0">
              <a:solidFill>
                <a:schemeClr val="accent1"/>
              </a:solidFill>
              <a:latin typeface="Courier"/>
              <a:cs typeface="Courier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428993"/>
            <a:ext cx="1371600" cy="953262"/>
          </a:xfrm>
          <a:prstGeom prst="rect">
            <a:avLst/>
          </a:prstGeom>
        </p:spPr>
      </p:pic>
      <p:grpSp>
        <p:nvGrpSpPr>
          <p:cNvPr id="2" name="Group 40"/>
          <p:cNvGrpSpPr/>
          <p:nvPr/>
        </p:nvGrpSpPr>
        <p:grpSpPr>
          <a:xfrm>
            <a:off x="457200" y="3429000"/>
            <a:ext cx="1371600" cy="2209800"/>
            <a:chOff x="457200" y="3429000"/>
            <a:chExt cx="1371600" cy="2209800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3"/>
            <a:srcRect r="48000"/>
            <a:stretch>
              <a:fillRect/>
            </a:stretch>
          </p:blipFill>
          <p:spPr>
            <a:xfrm>
              <a:off x="457200" y="3429000"/>
              <a:ext cx="713232" cy="953262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3"/>
            <a:srcRect l="48000"/>
            <a:stretch>
              <a:fillRect/>
            </a:stretch>
          </p:blipFill>
          <p:spPr>
            <a:xfrm>
              <a:off x="1115568" y="4685531"/>
              <a:ext cx="713232" cy="953269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2209800"/>
            <a:ext cx="8763000" cy="3505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US" sz="32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304800" y="3124200"/>
            <a:ext cx="5181600" cy="2590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3200" dirty="0" err="1" smtClean="0">
                <a:solidFill>
                  <a:srgbClr val="008000"/>
                </a:solidFill>
              </a:rPr>
              <a:t>container.com</a:t>
            </a:r>
            <a:endParaRPr lang="en-US" sz="3200" dirty="0">
              <a:solidFill>
                <a:srgbClr val="008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" y="4572000"/>
            <a:ext cx="4775200" cy="1143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</a:rPr>
              <a:t>gadget.com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15000" y="3124200"/>
            <a:ext cx="2971800" cy="2590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3200" dirty="0" err="1" smtClean="0">
                <a:solidFill>
                  <a:srgbClr val="000000"/>
                </a:solidFill>
              </a:rPr>
              <a:t>gadget.com</a:t>
            </a:r>
            <a:endParaRPr lang="en-US" sz="3200" dirty="0">
              <a:solidFill>
                <a:srgbClr val="000000"/>
              </a:solidFill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6431" y="2286000"/>
            <a:ext cx="560369" cy="547132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6945331" y="2373868"/>
            <a:ext cx="1181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Courier"/>
                <a:cs typeface="Courier"/>
              </a:rPr>
              <a:t>BROWSER</a:t>
            </a:r>
            <a:endParaRPr lang="en-US" dirty="0">
              <a:solidFill>
                <a:schemeClr val="accent1"/>
              </a:solidFill>
              <a:latin typeface="Courier"/>
              <a:cs typeface="Courier"/>
            </a:endParaRPr>
          </a:p>
        </p:txBody>
      </p:sp>
      <p:grpSp>
        <p:nvGrpSpPr>
          <p:cNvPr id="2" name="Group 40"/>
          <p:cNvGrpSpPr/>
          <p:nvPr/>
        </p:nvGrpSpPr>
        <p:grpSpPr>
          <a:xfrm>
            <a:off x="457200" y="3429000"/>
            <a:ext cx="1371600" cy="2209800"/>
            <a:chOff x="457200" y="3429000"/>
            <a:chExt cx="1371600" cy="2209800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3"/>
            <a:srcRect r="48000"/>
            <a:stretch>
              <a:fillRect/>
            </a:stretch>
          </p:blipFill>
          <p:spPr>
            <a:xfrm>
              <a:off x="457200" y="3429000"/>
              <a:ext cx="713232" cy="953262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3"/>
            <a:srcRect l="48000"/>
            <a:stretch>
              <a:fillRect/>
            </a:stretch>
          </p:blipFill>
          <p:spPr>
            <a:xfrm>
              <a:off x="1115568" y="4685531"/>
              <a:ext cx="713232" cy="953269"/>
            </a:xfrm>
            <a:prstGeom prst="rect">
              <a:avLst/>
            </a:prstGeom>
          </p:spPr>
        </p:pic>
      </p:grpSp>
      <p:grpSp>
        <p:nvGrpSpPr>
          <p:cNvPr id="3" name="Group 16"/>
          <p:cNvGrpSpPr/>
          <p:nvPr/>
        </p:nvGrpSpPr>
        <p:grpSpPr>
          <a:xfrm>
            <a:off x="457200" y="3429000"/>
            <a:ext cx="5898794" cy="2209800"/>
            <a:chOff x="457200" y="3429000"/>
            <a:chExt cx="5898794" cy="2209800"/>
          </a:xfrm>
        </p:grpSpPr>
        <p:grpSp>
          <p:nvGrpSpPr>
            <p:cNvPr id="4" name="Group 40"/>
            <p:cNvGrpSpPr/>
            <p:nvPr/>
          </p:nvGrpSpPr>
          <p:grpSpPr>
            <a:xfrm>
              <a:off x="457200" y="3429000"/>
              <a:ext cx="1371600" cy="2209800"/>
              <a:chOff x="457200" y="3429000"/>
              <a:chExt cx="1371600" cy="2209800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3"/>
              <a:srcRect r="72000"/>
              <a:stretch>
                <a:fillRect/>
              </a:stretch>
            </p:blipFill>
            <p:spPr>
              <a:xfrm>
                <a:off x="457200" y="3429000"/>
                <a:ext cx="384048" cy="953262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3"/>
              <a:srcRect l="72000"/>
              <a:stretch>
                <a:fillRect/>
              </a:stretch>
            </p:blipFill>
            <p:spPr>
              <a:xfrm>
                <a:off x="1444752" y="4685531"/>
                <a:ext cx="384048" cy="953269"/>
              </a:xfrm>
              <a:prstGeom prst="rect">
                <a:avLst/>
              </a:prstGeom>
            </p:spPr>
          </p:pic>
        </p:grp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/>
            <a:srcRect l="36000" r="36000"/>
            <a:stretch>
              <a:fillRect/>
            </a:stretch>
          </p:blipFill>
          <p:spPr>
            <a:xfrm>
              <a:off x="5971947" y="3732269"/>
              <a:ext cx="384047" cy="953262"/>
            </a:xfrm>
            <a:prstGeom prst="rect">
              <a:avLst/>
            </a:prstGeom>
          </p:spPr>
        </p:pic>
      </p:grpSp>
      <p:grpSp>
        <p:nvGrpSpPr>
          <p:cNvPr id="5" name="Group 24"/>
          <p:cNvGrpSpPr/>
          <p:nvPr/>
        </p:nvGrpSpPr>
        <p:grpSpPr>
          <a:xfrm>
            <a:off x="381000" y="381000"/>
            <a:ext cx="3581400" cy="1466095"/>
            <a:chOff x="2895600" y="1295400"/>
            <a:chExt cx="8004129" cy="3276600"/>
          </a:xfrm>
        </p:grpSpPr>
        <p:grpSp>
          <p:nvGrpSpPr>
            <p:cNvPr id="6" name="Group 21"/>
            <p:cNvGrpSpPr/>
            <p:nvPr/>
          </p:nvGrpSpPr>
          <p:grpSpPr>
            <a:xfrm>
              <a:off x="2895600" y="1295400"/>
              <a:ext cx="8004129" cy="3276600"/>
              <a:chOff x="2895600" y="1295400"/>
              <a:chExt cx="8004129" cy="3276600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2895600" y="1295400"/>
                <a:ext cx="8004129" cy="3276600"/>
              </a:xfrm>
              <a:prstGeom prst="rect">
                <a:avLst/>
              </a:prstGeom>
              <a:solidFill>
                <a:schemeClr val="bg1"/>
              </a:solidFill>
              <a:ln w="762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52800" y="2438400"/>
                <a:ext cx="1501752" cy="1371600"/>
              </a:xfrm>
              <a:prstGeom prst="rect">
                <a:avLst/>
              </a:prstGeom>
            </p:spPr>
          </p:pic>
        </p:grp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26000" y="1612900"/>
              <a:ext cx="1270000" cy="1130300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6812514" y="1465701"/>
              <a:ext cx="3746614" cy="288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dirty="0" smtClean="0">
                  <a:solidFill>
                    <a:srgbClr val="FF0000"/>
                  </a:solidFill>
                  <a:latin typeface="Courier"/>
                  <a:cs typeface="Courier"/>
                </a:rPr>
                <a:t>gadget</a:t>
              </a:r>
            </a:p>
            <a:p>
              <a:pPr algn="ctr"/>
              <a:r>
                <a:rPr lang="en-US" sz="2600" dirty="0" smtClean="0">
                  <a:solidFill>
                    <a:srgbClr val="FF0000"/>
                  </a:solidFill>
                  <a:latin typeface="Courier"/>
                  <a:cs typeface="Courier"/>
                </a:rPr>
                <a:t>fork bomb!!!</a:t>
              </a:r>
              <a:endParaRPr lang="en-US" sz="2600" dirty="0">
                <a:solidFill>
                  <a:srgbClr val="FF0000"/>
                </a:solidFill>
                <a:latin typeface="Courier"/>
                <a:cs typeface="Courier"/>
              </a:endParaRPr>
            </a:p>
          </p:txBody>
        </p:sp>
      </p:grpSp>
      <p:grpSp>
        <p:nvGrpSpPr>
          <p:cNvPr id="11" name="Group 32"/>
          <p:cNvGrpSpPr/>
          <p:nvPr/>
        </p:nvGrpSpPr>
        <p:grpSpPr>
          <a:xfrm>
            <a:off x="5105400" y="381000"/>
            <a:ext cx="3496686" cy="1466095"/>
            <a:chOff x="5232400" y="457200"/>
            <a:chExt cx="3496686" cy="1466095"/>
          </a:xfrm>
        </p:grpSpPr>
        <p:grpSp>
          <p:nvGrpSpPr>
            <p:cNvPr id="12" name="Group 26"/>
            <p:cNvGrpSpPr/>
            <p:nvPr/>
          </p:nvGrpSpPr>
          <p:grpSpPr>
            <a:xfrm>
              <a:off x="5232400" y="457200"/>
              <a:ext cx="3496686" cy="1466095"/>
              <a:chOff x="2327931" y="1295400"/>
              <a:chExt cx="7814801" cy="3276600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2327931" y="1295400"/>
                <a:ext cx="7814801" cy="3276600"/>
              </a:xfrm>
              <a:prstGeom prst="rect">
                <a:avLst/>
              </a:prstGeom>
              <a:solidFill>
                <a:schemeClr val="bg1"/>
              </a:solidFill>
              <a:ln w="76200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6156189" y="1684830"/>
                <a:ext cx="3645942" cy="19947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600" dirty="0" err="1" smtClean="0">
                    <a:solidFill>
                      <a:srgbClr val="008000"/>
                    </a:solidFill>
                    <a:latin typeface="Courier"/>
                    <a:cs typeface="Courier"/>
                  </a:rPr>
                  <a:t>YouTube</a:t>
                </a:r>
                <a:endParaRPr lang="en-US" sz="2600" dirty="0" smtClean="0">
                  <a:solidFill>
                    <a:srgbClr val="008000"/>
                  </a:solidFill>
                  <a:latin typeface="Courier"/>
                  <a:cs typeface="Courier"/>
                </a:endParaRPr>
              </a:p>
              <a:p>
                <a:pPr algn="ctr"/>
                <a:r>
                  <a:rPr lang="en-US" sz="2600" dirty="0" smtClean="0">
                    <a:solidFill>
                      <a:srgbClr val="008000"/>
                    </a:solidFill>
                    <a:latin typeface="Courier"/>
                    <a:cs typeface="Courier"/>
                  </a:rPr>
                  <a:t>policy?</a:t>
                </a:r>
                <a:endParaRPr lang="en-US" sz="2600" dirty="0">
                  <a:solidFill>
                    <a:srgbClr val="008000"/>
                  </a:solidFill>
                  <a:latin typeface="Courier"/>
                  <a:cs typeface="Courier"/>
                </a:endParaRPr>
              </a:p>
            </p:txBody>
          </p:sp>
        </p:grp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410200" y="609600"/>
              <a:ext cx="1378214" cy="103449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2209800"/>
            <a:ext cx="8763000" cy="3505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US" sz="32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304800" y="3124200"/>
            <a:ext cx="5181600" cy="2590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3200" dirty="0" err="1" smtClean="0">
                <a:solidFill>
                  <a:srgbClr val="008000"/>
                </a:solidFill>
              </a:rPr>
              <a:t>container.com</a:t>
            </a:r>
            <a:endParaRPr lang="en-US" sz="3200" dirty="0">
              <a:solidFill>
                <a:srgbClr val="008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" y="4572000"/>
            <a:ext cx="4775200" cy="1143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</a:rPr>
              <a:t>gadget.com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15000" y="3124200"/>
            <a:ext cx="2971800" cy="2590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3200" dirty="0" err="1" smtClean="0">
                <a:solidFill>
                  <a:srgbClr val="000000"/>
                </a:solidFill>
              </a:rPr>
              <a:t>gadget.com</a:t>
            </a:r>
            <a:endParaRPr lang="en-US" sz="3200" dirty="0">
              <a:solidFill>
                <a:srgbClr val="000000"/>
              </a:solidFill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">
            <a:alphaModFix amt="25000"/>
          </a:blip>
          <a:srcRect/>
          <a:stretch>
            <a:fillRect/>
          </a:stretch>
        </p:blipFill>
        <p:spPr>
          <a:xfrm>
            <a:off x="457200" y="3429000"/>
            <a:ext cx="1371600" cy="953262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6431" y="2286000"/>
            <a:ext cx="560369" cy="547132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6945331" y="2373868"/>
            <a:ext cx="1181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Courier"/>
                <a:cs typeface="Courier"/>
              </a:rPr>
              <a:t>BROWSER</a:t>
            </a:r>
            <a:endParaRPr lang="en-US" dirty="0">
              <a:solidFill>
                <a:schemeClr val="accent1"/>
              </a:solidFill>
              <a:latin typeface="Courier"/>
              <a:cs typeface="Courier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2"/>
          <a:srcRect r="48000"/>
          <a:stretch>
            <a:fillRect/>
          </a:stretch>
        </p:blipFill>
        <p:spPr>
          <a:xfrm>
            <a:off x="457200" y="3429000"/>
            <a:ext cx="713232" cy="953262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2"/>
          <a:srcRect l="48000"/>
          <a:stretch>
            <a:fillRect/>
          </a:stretch>
        </p:blipFill>
        <p:spPr>
          <a:xfrm>
            <a:off x="1115568" y="4685531"/>
            <a:ext cx="713232" cy="95326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rcRect l="36000" r="36000"/>
          <a:stretch>
            <a:fillRect/>
          </a:stretch>
        </p:blipFill>
        <p:spPr>
          <a:xfrm>
            <a:off x="7086600" y="3942969"/>
            <a:ext cx="384047" cy="95326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286000" y="2172462"/>
            <a:ext cx="1371600" cy="95326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57200" y="3429000"/>
            <a:ext cx="1371600" cy="953262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">
            <a:alphaModFix amt="25000"/>
          </a:blip>
          <a:srcRect/>
          <a:stretch>
            <a:fillRect/>
          </a:stretch>
        </p:blipFill>
        <p:spPr>
          <a:xfrm>
            <a:off x="2286000" y="2170938"/>
            <a:ext cx="1371600" cy="953262"/>
          </a:xfrm>
          <a:prstGeom prst="rect">
            <a:avLst/>
          </a:prstGeom>
        </p:spPr>
      </p:pic>
      <p:grpSp>
        <p:nvGrpSpPr>
          <p:cNvPr id="2" name="Group 42"/>
          <p:cNvGrpSpPr/>
          <p:nvPr/>
        </p:nvGrpSpPr>
        <p:grpSpPr>
          <a:xfrm>
            <a:off x="1115568" y="4685531"/>
            <a:ext cx="713232" cy="953269"/>
            <a:chOff x="1115568" y="4876800"/>
            <a:chExt cx="713232" cy="953269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/>
            <a:srcRect l="72000"/>
            <a:stretch>
              <a:fillRect/>
            </a:stretch>
          </p:blipFill>
          <p:spPr>
            <a:xfrm>
              <a:off x="1444752" y="4876800"/>
              <a:ext cx="384048" cy="953269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2">
              <a:alphaModFix amt="25000"/>
            </a:blip>
            <a:srcRect l="48000"/>
            <a:stretch>
              <a:fillRect/>
            </a:stretch>
          </p:blipFill>
          <p:spPr>
            <a:xfrm>
              <a:off x="1115568" y="4876800"/>
              <a:ext cx="713232" cy="953269"/>
            </a:xfrm>
            <a:prstGeom prst="rect">
              <a:avLst/>
            </a:prstGeom>
          </p:spPr>
        </p:pic>
      </p:grpSp>
      <p:sp>
        <p:nvSpPr>
          <p:cNvPr id="42" name="TextBox 41"/>
          <p:cNvSpPr txBox="1"/>
          <p:nvPr/>
        </p:nvSpPr>
        <p:spPr>
          <a:xfrm>
            <a:off x="2514600" y="-76200"/>
            <a:ext cx="594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A New Hope</a:t>
            </a:r>
            <a:endParaRPr lang="en-US" sz="7200" dirty="0"/>
          </a:p>
        </p:txBody>
      </p:sp>
      <p:cxnSp>
        <p:nvCxnSpPr>
          <p:cNvPr id="45" name="Shape 44"/>
          <p:cNvCxnSpPr>
            <a:endCxn id="35" idx="0"/>
          </p:cNvCxnSpPr>
          <p:nvPr/>
        </p:nvCxnSpPr>
        <p:spPr>
          <a:xfrm rot="10800000" flipV="1">
            <a:off x="1143000" y="2590800"/>
            <a:ext cx="1143000" cy="838200"/>
          </a:xfrm>
          <a:prstGeom prst="curvedConnector2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hape 46"/>
          <p:cNvCxnSpPr>
            <a:stCxn id="35" idx="2"/>
            <a:endCxn id="41" idx="1"/>
          </p:cNvCxnSpPr>
          <p:nvPr/>
        </p:nvCxnSpPr>
        <p:spPr>
          <a:xfrm rot="5400000">
            <a:off x="739332" y="4758498"/>
            <a:ext cx="779904" cy="27432"/>
          </a:xfrm>
          <a:prstGeom prst="curvedConnector4">
            <a:avLst>
              <a:gd name="adj1" fmla="val 19443"/>
              <a:gd name="adj2" fmla="val 933333"/>
            </a:avLst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Curved Connector 48"/>
          <p:cNvCxnSpPr>
            <a:stCxn id="41" idx="3"/>
            <a:endCxn id="16" idx="2"/>
          </p:cNvCxnSpPr>
          <p:nvPr/>
        </p:nvCxnSpPr>
        <p:spPr>
          <a:xfrm flipV="1">
            <a:off x="1828800" y="4896231"/>
            <a:ext cx="5449824" cy="265935"/>
          </a:xfrm>
          <a:prstGeom prst="curvedConnector2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143000"/>
            <a:ext cx="5093453" cy="5715000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152400" y="1640114"/>
            <a:ext cx="2699657" cy="1293586"/>
          </a:xfrm>
          <a:prstGeom prst="cloudCallout">
            <a:avLst>
              <a:gd name="adj1" fmla="val 66147"/>
              <a:gd name="adj2" fmla="val -4225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JIT compilers</a:t>
            </a:r>
            <a:endParaRPr lang="en-US" sz="2400" dirty="0"/>
          </a:p>
        </p:txBody>
      </p:sp>
      <p:sp>
        <p:nvSpPr>
          <p:cNvPr id="3" name="Cloud Callout 2"/>
          <p:cNvSpPr/>
          <p:nvPr/>
        </p:nvSpPr>
        <p:spPr>
          <a:xfrm>
            <a:off x="5334000" y="3086100"/>
            <a:ext cx="3599543" cy="1181100"/>
          </a:xfrm>
          <a:prstGeom prst="cloudCallout">
            <a:avLst>
              <a:gd name="adj1" fmla="val -53824"/>
              <a:gd name="adj2" fmla="val -15183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p</a:t>
            </a:r>
            <a:r>
              <a:rPr lang="en-US" sz="2400" dirty="0" smtClean="0"/>
              <a:t>artitioned hardware</a:t>
            </a:r>
            <a:endParaRPr lang="en-US" sz="2400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04801" y="0"/>
            <a:ext cx="8628742" cy="1143000"/>
          </a:xfrm>
        </p:spPr>
        <p:txBody>
          <a:bodyPr>
            <a:noAutofit/>
          </a:bodyPr>
          <a:lstStyle/>
          <a:p>
            <a:r>
              <a:rPr lang="en-US" sz="6000" dirty="0" smtClean="0"/>
              <a:t>Not Your Mother’s Browser</a:t>
            </a:r>
            <a:endParaRPr lang="en-US" sz="6000" dirty="0"/>
          </a:p>
        </p:txBody>
      </p:sp>
      <p:sp>
        <p:nvSpPr>
          <p:cNvPr id="11" name="Cloud Callout 10"/>
          <p:cNvSpPr/>
          <p:nvPr/>
        </p:nvSpPr>
        <p:spPr>
          <a:xfrm>
            <a:off x="6119586" y="1295400"/>
            <a:ext cx="2643414" cy="1203362"/>
          </a:xfrm>
          <a:prstGeom prst="cloudCallout">
            <a:avLst>
              <a:gd name="adj1" fmla="val -89112"/>
              <a:gd name="adj2" fmla="val -3777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browser kernels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alphaModFix amt="15000"/>
          </a:blip>
          <a:stretch>
            <a:fillRect/>
          </a:stretch>
        </p:blipFill>
        <p:spPr>
          <a:xfrm rot="10800000">
            <a:off x="1143000" y="762000"/>
            <a:ext cx="7010400" cy="5842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err="1" smtClean="0"/>
              <a:t>Mashup</a:t>
            </a:r>
            <a:r>
              <a:rPr lang="en-US" sz="6600" dirty="0" smtClean="0"/>
              <a:t> Manifesto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38200" y="1798637"/>
            <a:ext cx="7848600" cy="4525963"/>
          </a:xfrm>
        </p:spPr>
        <p:txBody>
          <a:bodyPr>
            <a:noAutofit/>
          </a:bodyPr>
          <a:lstStyle/>
          <a:p>
            <a:pPr marL="914400" indent="-914400">
              <a:spcAft>
                <a:spcPts val="6000"/>
              </a:spcAft>
              <a:buFont typeface="+mj-lt"/>
              <a:buAutoNum type="arabicPeriod"/>
            </a:pPr>
            <a:r>
              <a:rPr lang="en-US" sz="4800" dirty="0" smtClean="0"/>
              <a:t>sharing requires control</a:t>
            </a:r>
          </a:p>
          <a:p>
            <a:pPr marL="914400" indent="-914400">
              <a:spcAft>
                <a:spcPts val="6000"/>
              </a:spcAft>
              <a:buFont typeface="+mj-lt"/>
              <a:buAutoNum type="arabicPeriod"/>
            </a:pPr>
            <a:r>
              <a:rPr lang="en-US" sz="4800" dirty="0" smtClean="0"/>
              <a:t>sharing must be natural</a:t>
            </a:r>
          </a:p>
          <a:p>
            <a:pPr marL="914400" indent="-914400">
              <a:spcAft>
                <a:spcPts val="6000"/>
              </a:spcAft>
              <a:buFont typeface="+mj-lt"/>
              <a:buAutoNum type="arabicPeriod"/>
            </a:pPr>
            <a:r>
              <a:rPr lang="en-US" sz="4800" dirty="0" smtClean="0"/>
              <a:t>sharing must be cheap</a:t>
            </a:r>
          </a:p>
          <a:p>
            <a:pPr marL="914400" indent="-914400">
              <a:spcAft>
                <a:spcPts val="6000"/>
              </a:spcAft>
              <a:buFont typeface="+mj-lt"/>
              <a:buAutoNum type="arabicPeriod"/>
            </a:pPr>
            <a:endParaRPr lang="en-US" sz="4800" dirty="0" smtClean="0"/>
          </a:p>
          <a:p>
            <a:pPr marL="914400" indent="-914400">
              <a:spcAft>
                <a:spcPts val="6000"/>
              </a:spcAft>
              <a:buFont typeface="+mj-lt"/>
              <a:buAutoNum type="arabicPeriod"/>
            </a:pP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1828800" y="4462159"/>
            <a:ext cx="3376464" cy="1862441"/>
            <a:chOff x="1828800" y="4462159"/>
            <a:chExt cx="3376464" cy="1862441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0" y="4462159"/>
              <a:ext cx="2873481" cy="1862441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67200" y="4724400"/>
              <a:ext cx="938064" cy="114018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Share?</a:t>
            </a:r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2743200" y="2146109"/>
            <a:ext cx="3107218" cy="782347"/>
            <a:chOff x="2743200" y="2146109"/>
            <a:chExt cx="3107218" cy="782347"/>
          </a:xfrm>
        </p:grpSpPr>
        <p:sp>
          <p:nvSpPr>
            <p:cNvPr id="6" name="Magnetic Disk 5"/>
            <p:cNvSpPr/>
            <p:nvPr/>
          </p:nvSpPr>
          <p:spPr>
            <a:xfrm>
              <a:off x="4934867" y="2209800"/>
              <a:ext cx="915551" cy="613420"/>
            </a:xfrm>
            <a:prstGeom prst="flowChartMagneticDisk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disk</a:t>
              </a:r>
              <a:endParaRPr lang="en-US" dirty="0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alphaModFix/>
            </a:blip>
            <a:srcRect/>
            <a:stretch>
              <a:fillRect/>
            </a:stretch>
          </p:blipFill>
          <p:spPr>
            <a:xfrm>
              <a:off x="3618727" y="2146109"/>
              <a:ext cx="1125678" cy="782347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43200" y="2146109"/>
              <a:ext cx="640017" cy="750452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6172200" y="2106696"/>
            <a:ext cx="2667000" cy="865104"/>
            <a:chOff x="6172200" y="2106696"/>
            <a:chExt cx="2667000" cy="86510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598263" y="2209800"/>
              <a:ext cx="478937" cy="62912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377144" y="2209800"/>
              <a:ext cx="462056" cy="657271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172200" y="2106696"/>
              <a:ext cx="1147638" cy="865104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181232" y="2145268"/>
            <a:ext cx="2028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Hardware</a:t>
            </a:r>
            <a:endParaRPr lang="en-US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228600" y="4916269"/>
            <a:ext cx="236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JavaScript</a:t>
            </a:r>
            <a:endParaRPr lang="en-US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3697069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Browser APIs</a:t>
            </a:r>
            <a:endParaRPr lang="en-US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3276600" y="3733800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ourier"/>
                <a:cs typeface="Courier"/>
              </a:rPr>
              <a:t>parser, DOM, network, ...</a:t>
            </a:r>
            <a:endParaRPr lang="en-US" sz="2800" dirty="0">
              <a:latin typeface="Courier"/>
              <a:cs typeface="Courier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5486400" y="4693217"/>
            <a:ext cx="3239029" cy="1332447"/>
            <a:chOff x="5486400" y="4693217"/>
            <a:chExt cx="3239029" cy="1332447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477000" y="4833022"/>
              <a:ext cx="1168400" cy="1034378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3635341">
              <a:off x="7585957" y="4886192"/>
              <a:ext cx="1332447" cy="946497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486400" y="4724400"/>
              <a:ext cx="784285" cy="105273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3400" y="714376"/>
            <a:ext cx="8077200" cy="4924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spcAft>
                <a:spcPts val="600"/>
              </a:spcAft>
              <a:buAutoNum type="arabicPeriod"/>
            </a:pPr>
            <a:r>
              <a:rPr lang="en-US" sz="2400" dirty="0" smtClean="0"/>
              <a:t>&lt;</a:t>
            </a:r>
            <a:r>
              <a:rPr lang="en-US" sz="2400" dirty="0" err="1" smtClean="0"/>
              <a:t>CoFrame</a:t>
            </a:r>
            <a:r>
              <a:rPr lang="en-US" sz="2400" dirty="0" smtClean="0"/>
              <a:t> </a:t>
            </a:r>
            <a:r>
              <a:rPr lang="en-US" sz="2400" dirty="0" err="1" smtClean="0"/>
              <a:t>src</a:t>
            </a:r>
            <a:r>
              <a:rPr lang="en-US" sz="2400" dirty="0" smtClean="0"/>
              <a:t>=http://</a:t>
            </a:r>
            <a:r>
              <a:rPr lang="en-US" sz="2400" dirty="0" err="1" smtClean="0"/>
              <a:t>gadget.com</a:t>
            </a:r>
            <a:r>
              <a:rPr lang="en-US" sz="2400" dirty="0" smtClean="0"/>
              <a:t>/page id=gadget </a:t>
            </a:r>
          </a:p>
          <a:p>
            <a:pPr marL="514350" indent="-514350">
              <a:spcAft>
                <a:spcPts val="600"/>
              </a:spcAft>
              <a:buAutoNum type="arabicPeriod"/>
            </a:pPr>
            <a:r>
              <a:rPr lang="en-US" sz="2400" dirty="0" smtClean="0"/>
              <a:t>    </a:t>
            </a:r>
            <a:r>
              <a:rPr lang="en-US" sz="2400" dirty="0" err="1" smtClean="0">
                <a:solidFill>
                  <a:srgbClr val="008000"/>
                </a:solidFill>
              </a:rPr>
              <a:t>passthroughBrowser</a:t>
            </a:r>
            <a:r>
              <a:rPr lang="en-US" sz="2400" dirty="0" smtClean="0">
                <a:solidFill>
                  <a:srgbClr val="008000"/>
                </a:solidFill>
              </a:rPr>
              <a:t>="html </a:t>
            </a:r>
            <a:r>
              <a:rPr lang="en-US" sz="2400" dirty="0" err="1" smtClean="0">
                <a:solidFill>
                  <a:srgbClr val="008000"/>
                </a:solidFill>
              </a:rPr>
              <a:t>css</a:t>
            </a:r>
            <a:r>
              <a:rPr lang="en-US" sz="2400" dirty="0" smtClean="0">
                <a:solidFill>
                  <a:srgbClr val="008000"/>
                </a:solidFill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</a:rPr>
              <a:t>js</a:t>
            </a:r>
            <a:r>
              <a:rPr lang="en-US" sz="2400" dirty="0" smtClean="0">
                <a:solidFill>
                  <a:srgbClr val="008000"/>
                </a:solidFill>
              </a:rPr>
              <a:t>" 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3.       </a:t>
            </a:r>
            <a:r>
              <a:rPr lang="en-US" sz="2400" dirty="0" err="1" smtClean="0">
                <a:solidFill>
                  <a:schemeClr val="accent2"/>
                </a:solidFill>
              </a:rPr>
              <a:t>delegatePhysical</a:t>
            </a:r>
            <a:r>
              <a:rPr lang="en-US" sz="2400" dirty="0" smtClean="0">
                <a:solidFill>
                  <a:schemeClr val="accent2"/>
                </a:solidFill>
              </a:rPr>
              <a:t>=".1 </a:t>
            </a:r>
            <a:r>
              <a:rPr lang="en-US" sz="2400" dirty="0" err="1" smtClean="0">
                <a:solidFill>
                  <a:schemeClr val="accent2"/>
                </a:solidFill>
              </a:rPr>
              <a:t>cpu</a:t>
            </a:r>
            <a:r>
              <a:rPr lang="en-US" sz="2400" dirty="0" smtClean="0">
                <a:solidFill>
                  <a:schemeClr val="accent2"/>
                </a:solidFill>
              </a:rPr>
              <a:t>"</a:t>
            </a:r>
            <a:r>
              <a:rPr lang="en-US" sz="2400" dirty="0" smtClean="0"/>
              <a:t>/&gt; ...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4.  </a:t>
            </a:r>
            <a:r>
              <a:rPr lang="en-US" sz="2400" dirty="0" err="1" smtClean="0"/>
              <a:t>var</a:t>
            </a:r>
            <a:r>
              <a:rPr lang="en-US" sz="2400" dirty="0" smtClean="0"/>
              <a:t> toggle = true; 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5.  </a:t>
            </a:r>
            <a:r>
              <a:rPr lang="en-US" sz="2400" dirty="0" err="1" smtClean="0">
                <a:solidFill>
                  <a:srgbClr val="008000"/>
                </a:solidFill>
              </a:rPr>
              <a:t>delegateBrowser</a:t>
            </a:r>
            <a:r>
              <a:rPr lang="en-US" sz="2400" dirty="0" err="1" smtClean="0"/>
              <a:t>(</a:t>
            </a:r>
            <a:r>
              <a:rPr lang="en-US" sz="2400" dirty="0" err="1" smtClean="0">
                <a:solidFill>
                  <a:srgbClr val="008000"/>
                </a:solidFill>
              </a:rPr>
              <a:t>“network</a:t>
            </a:r>
            <a:r>
              <a:rPr lang="en-US" sz="2400" dirty="0" smtClean="0">
                <a:solidFill>
                  <a:srgbClr val="008000"/>
                </a:solidFill>
              </a:rPr>
              <a:t>”</a:t>
            </a:r>
            <a:r>
              <a:rPr lang="en-US" sz="2400" dirty="0" smtClean="0"/>
              <a:t>, gadget, "http://</a:t>
            </a:r>
            <a:r>
              <a:rPr lang="en-US" sz="2400" dirty="0" err="1" smtClean="0"/>
              <a:t>gadget.com</a:t>
            </a:r>
            <a:r>
              <a:rPr lang="en-US" sz="2400" dirty="0" smtClean="0"/>
              <a:t>", 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6.       function () { if (toggle) return true; }); 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7.  </a:t>
            </a:r>
            <a:r>
              <a:rPr lang="en-US" sz="2400" dirty="0" smtClean="0">
                <a:solidFill>
                  <a:schemeClr val="accent1"/>
                </a:solidFill>
              </a:rPr>
              <a:t>function </a:t>
            </a:r>
            <a:r>
              <a:rPr lang="en-US" sz="2400" dirty="0" err="1" smtClean="0">
                <a:solidFill>
                  <a:schemeClr val="accent1"/>
                </a:solidFill>
              </a:rPr>
              <a:t>getData</a:t>
            </a:r>
            <a:r>
              <a:rPr lang="en-US" sz="2400" dirty="0" smtClean="0"/>
              <a:t>() { 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8.       toggle = false; 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9.       return "profile data"; } 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10.  </a:t>
            </a:r>
            <a:r>
              <a:rPr lang="en-US" sz="2400" dirty="0" err="1" smtClean="0">
                <a:solidFill>
                  <a:srgbClr val="4F81BD"/>
                </a:solidFill>
              </a:rPr>
              <a:t>aroundJS</a:t>
            </a:r>
            <a:r>
              <a:rPr lang="en-US" sz="2400" dirty="0" err="1" smtClean="0"/>
              <a:t>(gadget</a:t>
            </a:r>
            <a:r>
              <a:rPr lang="en-US" sz="2400" dirty="0" smtClean="0"/>
              <a:t>, </a:t>
            </a:r>
            <a:r>
              <a:rPr lang="en-US" sz="2400" dirty="0" err="1" smtClean="0">
                <a:solidFill>
                  <a:srgbClr val="4F81BD"/>
                </a:solidFill>
              </a:rPr>
              <a:t>getData</a:t>
            </a:r>
            <a:r>
              <a:rPr lang="en-US" sz="2400" dirty="0" smtClean="0"/>
              <a:t>, 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11.      function proceed (continue) { return continue(); }); </a:t>
            </a:r>
          </a:p>
          <a:p>
            <a:pPr>
              <a:spcAft>
                <a:spcPts val="600"/>
              </a:spcAft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JS Sharing with Cross-Principal Advice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4114800"/>
            <a:ext cx="2819400" cy="609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function </a:t>
            </a:r>
            <a:r>
              <a:rPr lang="en-US" dirty="0" err="1" smtClean="0"/>
              <a:t>getData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57200" y="2286000"/>
            <a:ext cx="2819400" cy="609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Function.prototype</a:t>
            </a:r>
            <a:endParaRPr lang="en-US" dirty="0"/>
          </a:p>
        </p:txBody>
      </p:sp>
      <p:cxnSp>
        <p:nvCxnSpPr>
          <p:cNvPr id="9" name="Straight Arrow Connector 8"/>
          <p:cNvCxnSpPr>
            <a:stCxn id="6" idx="0"/>
            <a:endCxn id="7" idx="2"/>
          </p:cNvCxnSpPr>
          <p:nvPr/>
        </p:nvCxnSpPr>
        <p:spPr>
          <a:xfrm rot="5400000" flipH="1" flipV="1">
            <a:off x="1257300" y="3505200"/>
            <a:ext cx="12192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5486400" y="4114800"/>
            <a:ext cx="2819400" cy="6096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4" name="Straight Arrow Connector 33"/>
          <p:cNvCxnSpPr>
            <a:stCxn id="32" idx="1"/>
            <a:endCxn id="6" idx="3"/>
          </p:cNvCxnSpPr>
          <p:nvPr/>
        </p:nvCxnSpPr>
        <p:spPr>
          <a:xfrm rot="10800000">
            <a:off x="3276600" y="4419600"/>
            <a:ext cx="2209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>
            <a:off x="1791494" y="3924300"/>
            <a:ext cx="4495800" cy="1588"/>
          </a:xfrm>
          <a:prstGeom prst="line">
            <a:avLst/>
          </a:prstGeom>
          <a:ln w="762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371600" y="1472624"/>
            <a:ext cx="1066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Alice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324600" y="1472624"/>
            <a:ext cx="1066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504D"/>
                </a:solidFill>
              </a:rPr>
              <a:t>Bob</a:t>
            </a:r>
            <a:endParaRPr lang="en-US" sz="3200" dirty="0">
              <a:solidFill>
                <a:srgbClr val="C0504D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209800" y="3288268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__proto__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JS Sharing with Cross-Principal Advice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4114800"/>
            <a:ext cx="2819400" cy="609600"/>
          </a:xfrm>
          <a:prstGeom prst="rect">
            <a:avLst/>
          </a:prstGeom>
          <a:ln w="5715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function </a:t>
            </a:r>
            <a:r>
              <a:rPr lang="en-US" dirty="0" err="1" smtClean="0"/>
              <a:t>getData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57200" y="2286000"/>
            <a:ext cx="2819400" cy="609600"/>
          </a:xfrm>
          <a:prstGeom prst="rect">
            <a:avLst/>
          </a:prstGeom>
          <a:ln w="5715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Function.prototype</a:t>
            </a:r>
            <a:endParaRPr lang="en-US" dirty="0"/>
          </a:p>
        </p:txBody>
      </p:sp>
      <p:cxnSp>
        <p:nvCxnSpPr>
          <p:cNvPr id="9" name="Straight Arrow Connector 8"/>
          <p:cNvCxnSpPr>
            <a:stCxn id="6" idx="0"/>
            <a:endCxn id="7" idx="2"/>
          </p:cNvCxnSpPr>
          <p:nvPr/>
        </p:nvCxnSpPr>
        <p:spPr>
          <a:xfrm rot="5400000" flipH="1" flipV="1">
            <a:off x="1257300" y="3505200"/>
            <a:ext cx="1219200" cy="1588"/>
          </a:xfrm>
          <a:prstGeom prst="straightConnector1">
            <a:avLst/>
          </a:prstGeom>
          <a:ln>
            <a:solidFill>
              <a:srgbClr val="C0504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209800" y="3288268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__proto__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5486400" y="4114800"/>
            <a:ext cx="2819400" cy="609600"/>
          </a:xfrm>
          <a:prstGeom prst="rect">
            <a:avLst/>
          </a:prstGeom>
          <a:ln w="5715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4" name="Straight Arrow Connector 33"/>
          <p:cNvCxnSpPr>
            <a:stCxn id="32" idx="1"/>
            <a:endCxn id="6" idx="3"/>
          </p:cNvCxnSpPr>
          <p:nvPr/>
        </p:nvCxnSpPr>
        <p:spPr>
          <a:xfrm rot="10800000">
            <a:off x="3276600" y="4419600"/>
            <a:ext cx="2209800" cy="1588"/>
          </a:xfrm>
          <a:prstGeom prst="straightConnector1">
            <a:avLst/>
          </a:prstGeom>
          <a:ln>
            <a:solidFill>
              <a:srgbClr val="C0504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1791494" y="3923506"/>
            <a:ext cx="4495800" cy="1588"/>
          </a:xfrm>
          <a:prstGeom prst="line">
            <a:avLst/>
          </a:prstGeom>
          <a:ln w="762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371600" y="1472624"/>
            <a:ext cx="1066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Alice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24600" y="1472624"/>
            <a:ext cx="1066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504D"/>
                </a:solidFill>
              </a:rPr>
              <a:t>Bob</a:t>
            </a:r>
            <a:endParaRPr lang="en-US" sz="3200" dirty="0">
              <a:solidFill>
                <a:srgbClr val="C0504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JS Sharing with Cross-Principal Advice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4114800"/>
            <a:ext cx="2819400" cy="609600"/>
          </a:xfrm>
          <a:prstGeom prst="rect">
            <a:avLst/>
          </a:prstGeom>
          <a:ln w="5715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function </a:t>
            </a:r>
            <a:r>
              <a:rPr lang="en-US" dirty="0" err="1" smtClean="0"/>
              <a:t>getData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57200" y="2286000"/>
            <a:ext cx="2819400" cy="609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Function.prototype</a:t>
            </a:r>
            <a:endParaRPr lang="en-US" dirty="0"/>
          </a:p>
        </p:txBody>
      </p:sp>
      <p:cxnSp>
        <p:nvCxnSpPr>
          <p:cNvPr id="9" name="Straight Arrow Connector 8"/>
          <p:cNvCxnSpPr>
            <a:stCxn id="6" idx="0"/>
            <a:endCxn id="7" idx="2"/>
          </p:cNvCxnSpPr>
          <p:nvPr/>
        </p:nvCxnSpPr>
        <p:spPr>
          <a:xfrm rot="5400000" flipH="1" flipV="1">
            <a:off x="1257300" y="3505200"/>
            <a:ext cx="12192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209800" y="3288268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__proto__</a:t>
            </a:r>
            <a:endParaRPr lang="en-US" dirty="0"/>
          </a:p>
        </p:txBody>
      </p:sp>
      <p:grpSp>
        <p:nvGrpSpPr>
          <p:cNvPr id="48" name="Group 47"/>
          <p:cNvGrpSpPr/>
          <p:nvPr/>
        </p:nvGrpSpPr>
        <p:grpSpPr>
          <a:xfrm>
            <a:off x="457994" y="4344194"/>
            <a:ext cx="1142206" cy="1523206"/>
            <a:chOff x="457994" y="4344194"/>
            <a:chExt cx="1142206" cy="1523206"/>
          </a:xfrm>
        </p:grpSpPr>
        <p:sp>
          <p:nvSpPr>
            <p:cNvPr id="12" name="Rectangle 11"/>
            <p:cNvSpPr/>
            <p:nvPr/>
          </p:nvSpPr>
          <p:spPr>
            <a:xfrm>
              <a:off x="457994" y="5257800"/>
              <a:ext cx="1142206" cy="6096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function proceed</a:t>
              </a:r>
              <a:endParaRPr lang="en-US" dirty="0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rot="16200000" flipH="1">
              <a:off x="-75009" y="4952603"/>
              <a:ext cx="1218406" cy="1588"/>
            </a:xfrm>
            <a:prstGeom prst="straightConnector1">
              <a:avLst/>
            </a:prstGeom>
            <a:ln w="2540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609600" y="4812268"/>
              <a:ext cx="9133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2"/>
                  </a:solidFill>
                </a:rPr>
                <a:t>execute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1867694" y="5257800"/>
            <a:ext cx="1408906" cy="609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function </a:t>
            </a:r>
            <a:r>
              <a:rPr lang="en-US" dirty="0" err="1" smtClean="0"/>
              <a:t>defaultDeny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5486400" y="4114800"/>
            <a:ext cx="2819400" cy="609600"/>
          </a:xfrm>
          <a:prstGeom prst="rect">
            <a:avLst/>
          </a:prstGeom>
          <a:ln w="5715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rot="5400000">
            <a:off x="1791494" y="3924300"/>
            <a:ext cx="4495800" cy="1588"/>
          </a:xfrm>
          <a:prstGeom prst="line">
            <a:avLst/>
          </a:prstGeom>
          <a:ln w="762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0800000">
            <a:off x="3276600" y="4419600"/>
            <a:ext cx="2209800" cy="1588"/>
          </a:xfrm>
          <a:prstGeom prst="straightConnector1">
            <a:avLst/>
          </a:prstGeom>
          <a:ln>
            <a:solidFill>
              <a:srgbClr val="C0504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191000" y="2208073"/>
            <a:ext cx="1752600" cy="17543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C0504D"/>
                </a:solidFill>
              </a:rPr>
              <a:t>Messages</a:t>
            </a:r>
          </a:p>
          <a:p>
            <a:r>
              <a:rPr lang="en-US" dirty="0" smtClean="0">
                <a:solidFill>
                  <a:srgbClr val="C0504D"/>
                </a:solidFill>
              </a:rPr>
              <a:t>execute</a:t>
            </a:r>
          </a:p>
          <a:p>
            <a:r>
              <a:rPr lang="en-US" dirty="0" smtClean="0">
                <a:solidFill>
                  <a:srgbClr val="C0504D"/>
                </a:solidFill>
              </a:rPr>
              <a:t>set </a:t>
            </a:r>
            <a:r>
              <a:rPr lang="en-US" i="1" dirty="0" err="1" smtClean="0">
                <a:solidFill>
                  <a:srgbClr val="C0504D"/>
                </a:solidFill>
              </a:rPr>
              <a:t>fld</a:t>
            </a:r>
            <a:r>
              <a:rPr lang="en-US" i="1" dirty="0" smtClean="0">
                <a:solidFill>
                  <a:srgbClr val="C0504D"/>
                </a:solidFill>
              </a:rPr>
              <a:t> </a:t>
            </a:r>
            <a:r>
              <a:rPr lang="en-US" i="1" dirty="0" err="1" smtClean="0">
                <a:solidFill>
                  <a:srgbClr val="C0504D"/>
                </a:solidFill>
              </a:rPr>
              <a:t>val</a:t>
            </a:r>
            <a:r>
              <a:rPr lang="en-US" dirty="0" smtClean="0">
                <a:solidFill>
                  <a:srgbClr val="C0504D"/>
                </a:solidFill>
              </a:rPr>
              <a:t>  </a:t>
            </a:r>
          </a:p>
          <a:p>
            <a:r>
              <a:rPr lang="en-US" dirty="0" smtClean="0">
                <a:solidFill>
                  <a:srgbClr val="C0504D"/>
                </a:solidFill>
              </a:rPr>
              <a:t>get </a:t>
            </a:r>
            <a:r>
              <a:rPr lang="en-US" i="1" dirty="0" err="1" smtClean="0">
                <a:solidFill>
                  <a:srgbClr val="C0504D"/>
                </a:solidFill>
              </a:rPr>
              <a:t>fld</a:t>
            </a:r>
            <a:endParaRPr lang="en-US" dirty="0" smtClean="0">
              <a:solidFill>
                <a:srgbClr val="C0504D"/>
              </a:solidFill>
            </a:endParaRPr>
          </a:p>
          <a:p>
            <a:r>
              <a:rPr lang="en-US" dirty="0" err="1" smtClean="0">
                <a:solidFill>
                  <a:srgbClr val="C0504D"/>
                </a:solidFill>
              </a:rPr>
              <a:t>addField</a:t>
            </a:r>
            <a:r>
              <a:rPr lang="en-US" dirty="0" smtClean="0">
                <a:solidFill>
                  <a:srgbClr val="C0504D"/>
                </a:solidFill>
              </a:rPr>
              <a:t> </a:t>
            </a:r>
            <a:r>
              <a:rPr lang="en-US" i="1" dirty="0" err="1" smtClean="0">
                <a:solidFill>
                  <a:srgbClr val="C0504D"/>
                </a:solidFill>
              </a:rPr>
              <a:t>fld</a:t>
            </a:r>
            <a:r>
              <a:rPr lang="en-US" i="1" dirty="0" smtClean="0">
                <a:solidFill>
                  <a:srgbClr val="C0504D"/>
                </a:solidFill>
              </a:rPr>
              <a:t> </a:t>
            </a:r>
            <a:r>
              <a:rPr lang="en-US" i="1" dirty="0" err="1" smtClean="0">
                <a:solidFill>
                  <a:srgbClr val="C0504D"/>
                </a:solidFill>
              </a:rPr>
              <a:t>val</a:t>
            </a:r>
            <a:r>
              <a:rPr lang="en-US" dirty="0" smtClean="0">
                <a:solidFill>
                  <a:srgbClr val="C0504D"/>
                </a:solidFill>
              </a:rPr>
              <a:t/>
            </a:r>
            <a:br>
              <a:rPr lang="en-US" dirty="0" smtClean="0">
                <a:solidFill>
                  <a:srgbClr val="C0504D"/>
                </a:solidFill>
              </a:rPr>
            </a:br>
            <a:r>
              <a:rPr lang="en-US" dirty="0" err="1" smtClean="0">
                <a:solidFill>
                  <a:srgbClr val="C0504D"/>
                </a:solidFill>
              </a:rPr>
              <a:t>removeField</a:t>
            </a:r>
            <a:r>
              <a:rPr lang="en-US" dirty="0" smtClean="0">
                <a:solidFill>
                  <a:srgbClr val="C0504D"/>
                </a:solidFill>
              </a:rPr>
              <a:t> </a:t>
            </a:r>
            <a:r>
              <a:rPr lang="en-US" i="1" dirty="0" err="1" smtClean="0">
                <a:solidFill>
                  <a:srgbClr val="C0504D"/>
                </a:solidFill>
              </a:rPr>
              <a:t>fld</a:t>
            </a:r>
            <a:endParaRPr lang="en-US" dirty="0" smtClean="0">
              <a:solidFill>
                <a:srgbClr val="C0504D"/>
              </a:solidFill>
            </a:endParaRPr>
          </a:p>
          <a:p>
            <a:endParaRPr lang="en-US" dirty="0" smtClean="0">
              <a:solidFill>
                <a:srgbClr val="C0504D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371600" y="1472624"/>
            <a:ext cx="1066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Alice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324600" y="1472624"/>
            <a:ext cx="1066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504D"/>
                </a:solidFill>
              </a:rPr>
              <a:t>Bob</a:t>
            </a:r>
            <a:endParaRPr lang="en-US" sz="3200" dirty="0">
              <a:solidFill>
                <a:srgbClr val="C0504D"/>
              </a:solidFill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2057400" y="4343400"/>
            <a:ext cx="1219200" cy="1219200"/>
            <a:chOff x="2057400" y="4343400"/>
            <a:chExt cx="1219200" cy="1219200"/>
          </a:xfrm>
        </p:grpSpPr>
        <p:cxnSp>
          <p:nvCxnSpPr>
            <p:cNvPr id="22" name="Straight Arrow Connector 21"/>
            <p:cNvCxnSpPr/>
            <p:nvPr/>
          </p:nvCxnSpPr>
          <p:spPr>
            <a:xfrm rot="16200000" flipH="1">
              <a:off x="2590402" y="4952603"/>
              <a:ext cx="1218406" cy="1588"/>
            </a:xfrm>
            <a:prstGeom prst="straightConnector1">
              <a:avLst/>
            </a:prstGeom>
            <a:ln w="25400" cap="flat" cmpd="sng" algn="ctr">
              <a:solidFill>
                <a:srgbClr val="FF0000">
                  <a:alpha val="16000"/>
                </a:srgbClr>
              </a:solidFill>
              <a:prstDash val="sysDash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2057400" y="4812268"/>
              <a:ext cx="11424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2"/>
                  </a:solidFill>
                </a:rPr>
                <a:t>set, get, …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  <p:cxnSp>
          <p:nvCxnSpPr>
            <p:cNvPr id="45" name="Straight Arrow Connector 44"/>
            <p:cNvCxnSpPr/>
            <p:nvPr/>
          </p:nvCxnSpPr>
          <p:spPr>
            <a:xfrm rot="16200000" flipH="1">
              <a:off x="2666603" y="4951809"/>
              <a:ext cx="1218406" cy="1588"/>
            </a:xfrm>
            <a:prstGeom prst="straightConnector1">
              <a:avLst/>
            </a:prstGeom>
            <a:ln w="25400" cap="flat" cmpd="sng" algn="ctr">
              <a:solidFill>
                <a:srgbClr val="FF0000">
                  <a:alpha val="16000"/>
                </a:srgbClr>
              </a:solidFill>
              <a:prstDash val="sysDash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 rot="16200000" flipH="1">
              <a:off x="2514202" y="4951809"/>
              <a:ext cx="1218406" cy="1588"/>
            </a:xfrm>
            <a:prstGeom prst="straightConnector1">
              <a:avLst/>
            </a:prstGeom>
            <a:ln w="25400" cap="flat" cmpd="sng" algn="ctr">
              <a:solidFill>
                <a:srgbClr val="FF0000">
                  <a:alpha val="16000"/>
                </a:srgbClr>
              </a:solidFill>
              <a:prstDash val="sysDash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 rot="16200000" flipH="1">
              <a:off x="2439591" y="4951809"/>
              <a:ext cx="1218406" cy="1588"/>
            </a:xfrm>
            <a:prstGeom prst="straightConnector1">
              <a:avLst/>
            </a:prstGeom>
            <a:ln w="25400" cap="flat" cmpd="sng" algn="ctr">
              <a:solidFill>
                <a:srgbClr val="FF0000">
                  <a:alpha val="16000"/>
                </a:srgbClr>
              </a:solidFill>
              <a:prstDash val="sysDash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TextBox 50"/>
          <p:cNvSpPr txBox="1"/>
          <p:nvPr/>
        </p:nvSpPr>
        <p:spPr>
          <a:xfrm>
            <a:off x="457200" y="6096000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3505200" y="5029200"/>
            <a:ext cx="5181600" cy="369332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function proceed (continue) { return continue(); }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3505200" y="5574268"/>
            <a:ext cx="4953000" cy="369332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function </a:t>
            </a:r>
            <a:r>
              <a:rPr lang="en-US" dirty="0" err="1" smtClean="0"/>
              <a:t>defaultDeny</a:t>
            </a:r>
            <a:r>
              <a:rPr lang="en-US" dirty="0" smtClean="0"/>
              <a:t> (continue) { throw ‘err’ }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52" grpId="0" animBg="1"/>
      <p:bldP spid="5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</TotalTime>
  <Words>510</Words>
  <Application>Microsoft Office PowerPoint</Application>
  <PresentationFormat>On-screen Show (4:3)</PresentationFormat>
  <Paragraphs>174</Paragraphs>
  <Slides>23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Secure Cooperative Sharing of  JavaScript, Browser, and Physical Resources</vt:lpstr>
      <vt:lpstr>PowerPoint Presentation</vt:lpstr>
      <vt:lpstr>Not Your Mother’s Browser</vt:lpstr>
      <vt:lpstr>Mashup Manifesto</vt:lpstr>
      <vt:lpstr>What to Share?</vt:lpstr>
      <vt:lpstr>PowerPoint Presentation</vt:lpstr>
      <vt:lpstr>JS Sharing with Cross-Principal Advice</vt:lpstr>
      <vt:lpstr>JS Sharing with Cross-Principal Advice</vt:lpstr>
      <vt:lpstr>JS Sharing with Cross-Principal Advice</vt:lpstr>
      <vt:lpstr>JS Sharing with Cross-Principal Advice</vt:lpstr>
      <vt:lpstr>JS Sharing with Cross-Principal Advice</vt:lpstr>
      <vt:lpstr>Browser API Sharing with Non-Tampering Advice</vt:lpstr>
      <vt:lpstr>Physical Resource Sharing with TessellationOS</vt:lpstr>
      <vt:lpstr>Mashup Manifesto</vt:lpstr>
      <vt:lpstr>Related Work</vt:lpstr>
      <vt:lpstr>PowerPoint Presentation</vt:lpstr>
      <vt:lpstr>PowerPoint Presentation</vt:lpstr>
      <vt:lpstr>Sharing Browser APIs: Today</vt:lpstr>
      <vt:lpstr>Sharing Browser APIs: Tomorrow</vt:lpstr>
      <vt:lpstr>The Times They Are A-Changin’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Secure Cooperative Sharing of  JavaScript, Browser, and Physical Resources</dc:title>
  <dc:creator>Leo Meyerovich</dc:creator>
  <cp:lastModifiedBy>Ben Livshits</cp:lastModifiedBy>
  <cp:revision>103</cp:revision>
  <dcterms:created xsi:type="dcterms:W3CDTF">2010-05-20T05:12:24Z</dcterms:created>
  <dcterms:modified xsi:type="dcterms:W3CDTF">2010-06-26T00:35:33Z</dcterms:modified>
</cp:coreProperties>
</file>